
<file path=[Content_Types].xml><?xml version="1.0" encoding="utf-8"?>
<Types xmlns="http://schemas.openxmlformats.org/package/2006/content-types">
  <Override PartName="/customXml/itemProps3.xml" ContentType="application/vnd.openxmlformats-officedocument.customXmlProperties+xml"/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4.xml" ContentType="application/vnd.openxmlformats-officedocument.presentationml.notesSlide+xml"/>
  <Override PartName="/docProps/custom.xml" ContentType="application/vnd.openxmlformats-officedocument.custom-properties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layout1.xml" ContentType="application/vnd.openxmlformats-officedocument.drawingml.diagramLayout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customXml/itemProps2.xml" ContentType="application/vnd.openxmlformats-officedocument.customXml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colors2.xml" ContentType="application/vnd.openxmlformats-officedocument.drawingml.diagramColor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Default Extension="emf" ContentType="image/x-emf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diagrams/data1.xml" ContentType="application/vnd.openxmlformats-officedocument.drawingml.diagramData+xml"/>
  <Override PartName="/ppt/notesSlides/notesSlide4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8"/>
  </p:notesMasterIdLst>
  <p:handoutMasterIdLst>
    <p:handoutMasterId r:id="rId39"/>
  </p:handoutMasterIdLst>
  <p:sldIdLst>
    <p:sldId id="256" r:id="rId5"/>
    <p:sldId id="352" r:id="rId6"/>
    <p:sldId id="321" r:id="rId7"/>
    <p:sldId id="326" r:id="rId8"/>
    <p:sldId id="325" r:id="rId9"/>
    <p:sldId id="317" r:id="rId10"/>
    <p:sldId id="369" r:id="rId11"/>
    <p:sldId id="300" r:id="rId12"/>
    <p:sldId id="327" r:id="rId13"/>
    <p:sldId id="298" r:id="rId14"/>
    <p:sldId id="257" r:id="rId15"/>
    <p:sldId id="373" r:id="rId16"/>
    <p:sldId id="267" r:id="rId17"/>
    <p:sldId id="355" r:id="rId18"/>
    <p:sldId id="331" r:id="rId19"/>
    <p:sldId id="265" r:id="rId20"/>
    <p:sldId id="268" r:id="rId21"/>
    <p:sldId id="308" r:id="rId22"/>
    <p:sldId id="320" r:id="rId23"/>
    <p:sldId id="370" r:id="rId24"/>
    <p:sldId id="371" r:id="rId25"/>
    <p:sldId id="271" r:id="rId26"/>
    <p:sldId id="287" r:id="rId27"/>
    <p:sldId id="269" r:id="rId28"/>
    <p:sldId id="286" r:id="rId29"/>
    <p:sldId id="310" r:id="rId30"/>
    <p:sldId id="289" r:id="rId31"/>
    <p:sldId id="290" r:id="rId32"/>
    <p:sldId id="279" r:id="rId33"/>
    <p:sldId id="292" r:id="rId34"/>
    <p:sldId id="311" r:id="rId35"/>
    <p:sldId id="302" r:id="rId36"/>
    <p:sldId id="372" r:id="rId37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F8D38"/>
    <a:srgbClr val="006600"/>
    <a:srgbClr val="313E37"/>
    <a:srgbClr val="4C5864"/>
    <a:srgbClr val="E6402E"/>
    <a:srgbClr val="A2978C"/>
    <a:srgbClr val="D4CFCA"/>
    <a:srgbClr val="E5E4B1"/>
    <a:srgbClr val="E1E0A7"/>
    <a:srgbClr val="C4C15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2739" autoAdjust="0"/>
  </p:normalViewPr>
  <p:slideViewPr>
    <p:cSldViewPr snapToGrid="0">
      <p:cViewPr>
        <p:scale>
          <a:sx n="75" d="100"/>
          <a:sy n="75" d="100"/>
        </p:scale>
        <p:origin x="-1992" y="-82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Relationship Id="rId4" Type="http://schemas.openxmlformats.org/officeDocument/2006/relationships/image" Target="../media/image16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Relationship Id="rId4" Type="http://schemas.openxmlformats.org/officeDocument/2006/relationships/image" Target="../media/image1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#2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D3B7109-DFF0-44D3-80E9-DFE6F0ABD733}" type="doc">
      <dgm:prSet loTypeId="urn:microsoft.com/office/officeart/2005/8/layout/hList7#1" loCatId="process" qsTypeId="urn:microsoft.com/office/officeart/2005/8/quickstyle/simple1" qsCatId="simple" csTypeId="urn:microsoft.com/office/officeart/2005/8/colors/colorful1#1" csCatId="colorful" phldr="1"/>
      <dgm:spPr/>
    </dgm:pt>
    <dgm:pt modelId="{169643F1-84DE-4149-8839-20A63FE9B0DE}">
      <dgm:prSet phldrT="[Text]"/>
      <dgm:spPr/>
      <dgm:t>
        <a:bodyPr/>
        <a:lstStyle/>
        <a:p>
          <a:r>
            <a:rPr lang="en-US" dirty="0" smtClean="0"/>
            <a:t>Four emission scenarios and four time periods</a:t>
          </a:r>
          <a:endParaRPr lang="en-AU" dirty="0"/>
        </a:p>
      </dgm:t>
    </dgm:pt>
    <dgm:pt modelId="{A60F9E04-590A-4329-A6EB-21CB44B696AF}" type="parTrans" cxnId="{D0668DED-2EC2-4E44-8E2E-CE5F23C9BA3E}">
      <dgm:prSet/>
      <dgm:spPr/>
      <dgm:t>
        <a:bodyPr/>
        <a:lstStyle/>
        <a:p>
          <a:endParaRPr lang="en-AU"/>
        </a:p>
      </dgm:t>
    </dgm:pt>
    <dgm:pt modelId="{6A17D504-E78B-46D2-A994-C44851C20B66}" type="sibTrans" cxnId="{D0668DED-2EC2-4E44-8E2E-CE5F23C9BA3E}">
      <dgm:prSet/>
      <dgm:spPr/>
      <dgm:t>
        <a:bodyPr/>
        <a:lstStyle/>
        <a:p>
          <a:endParaRPr lang="en-AU"/>
        </a:p>
      </dgm:t>
    </dgm:pt>
    <dgm:pt modelId="{5EC1C8EB-B33F-4292-8549-3F2943173E44}">
      <dgm:prSet phldrT="[Text]"/>
      <dgm:spPr/>
      <dgm:t>
        <a:bodyPr/>
        <a:lstStyle/>
        <a:p>
          <a:r>
            <a:rPr lang="en-US" dirty="0" smtClean="0"/>
            <a:t>Ranges of change for 21 climate variables based on 40 climate models</a:t>
          </a:r>
          <a:endParaRPr lang="en-AU" dirty="0"/>
        </a:p>
      </dgm:t>
    </dgm:pt>
    <dgm:pt modelId="{111A303C-C0B5-4F7A-B731-D21681FA617C}" type="parTrans" cxnId="{D20E3A3D-F0D8-421D-871F-A58D5CEE3367}">
      <dgm:prSet/>
      <dgm:spPr/>
      <dgm:t>
        <a:bodyPr/>
        <a:lstStyle/>
        <a:p>
          <a:endParaRPr lang="en-AU"/>
        </a:p>
      </dgm:t>
    </dgm:pt>
    <dgm:pt modelId="{31864804-EE21-4171-87A9-2349F4CDEB7A}" type="sibTrans" cxnId="{D20E3A3D-F0D8-421D-871F-A58D5CEE3367}">
      <dgm:prSet/>
      <dgm:spPr/>
      <dgm:t>
        <a:bodyPr/>
        <a:lstStyle/>
        <a:p>
          <a:endParaRPr lang="en-AU"/>
        </a:p>
      </dgm:t>
    </dgm:pt>
    <dgm:pt modelId="{D3224E91-1A8E-4659-BEAD-FC18AF91A1DE}">
      <dgm:prSet phldrT="[Text]"/>
      <dgm:spPr/>
      <dgm:t>
        <a:bodyPr/>
        <a:lstStyle/>
        <a:p>
          <a:r>
            <a:rPr lang="en-US" dirty="0" smtClean="0"/>
            <a:t>Addressing a range of user needs and building user capacity</a:t>
          </a:r>
          <a:endParaRPr lang="en-AU" dirty="0"/>
        </a:p>
      </dgm:t>
    </dgm:pt>
    <dgm:pt modelId="{92940040-2840-4B84-9FD3-9CC9482858D5}" type="parTrans" cxnId="{04023BDD-F02E-4FE4-B0E8-01D4600B2AF2}">
      <dgm:prSet/>
      <dgm:spPr/>
      <dgm:t>
        <a:bodyPr/>
        <a:lstStyle/>
        <a:p>
          <a:endParaRPr lang="en-AU"/>
        </a:p>
      </dgm:t>
    </dgm:pt>
    <dgm:pt modelId="{2A8E98E6-48C2-48FE-80DB-EED5A6F78A3C}" type="sibTrans" cxnId="{04023BDD-F02E-4FE4-B0E8-01D4600B2AF2}">
      <dgm:prSet/>
      <dgm:spPr/>
      <dgm:t>
        <a:bodyPr/>
        <a:lstStyle/>
        <a:p>
          <a:endParaRPr lang="en-AU"/>
        </a:p>
      </dgm:t>
    </dgm:pt>
    <dgm:pt modelId="{A5755C3A-365B-4DAE-96A6-766B141F8323}">
      <dgm:prSet phldrT="[Text]"/>
      <dgm:spPr/>
      <dgm:t>
        <a:bodyPr/>
        <a:lstStyle/>
        <a:p>
          <a:r>
            <a:rPr lang="en-US" dirty="0" smtClean="0"/>
            <a:t>Providing users with data and information for decision making</a:t>
          </a:r>
          <a:endParaRPr lang="en-AU" dirty="0"/>
        </a:p>
      </dgm:t>
    </dgm:pt>
    <dgm:pt modelId="{A6B250C7-CB2A-46CA-A26B-662D36D6F484}" type="parTrans" cxnId="{D5CBA4AD-7487-41ED-9621-1032E9F2C7AC}">
      <dgm:prSet/>
      <dgm:spPr/>
      <dgm:t>
        <a:bodyPr/>
        <a:lstStyle/>
        <a:p>
          <a:endParaRPr lang="en-AU"/>
        </a:p>
      </dgm:t>
    </dgm:pt>
    <dgm:pt modelId="{16E6CEEC-D82A-418D-882A-5127075BEF8B}" type="sibTrans" cxnId="{D5CBA4AD-7487-41ED-9621-1032E9F2C7AC}">
      <dgm:prSet/>
      <dgm:spPr/>
      <dgm:t>
        <a:bodyPr/>
        <a:lstStyle/>
        <a:p>
          <a:endParaRPr lang="en-AU"/>
        </a:p>
      </dgm:t>
    </dgm:pt>
    <dgm:pt modelId="{2CA2FF80-232B-48B5-9974-270DBF761288}" type="pres">
      <dgm:prSet presAssocID="{ED3B7109-DFF0-44D3-80E9-DFE6F0ABD733}" presName="Name0" presStyleCnt="0">
        <dgm:presLayoutVars>
          <dgm:dir/>
          <dgm:resizeHandles val="exact"/>
        </dgm:presLayoutVars>
      </dgm:prSet>
      <dgm:spPr/>
    </dgm:pt>
    <dgm:pt modelId="{3EE793BF-F9DF-4673-A845-3ADEC0315762}" type="pres">
      <dgm:prSet presAssocID="{ED3B7109-DFF0-44D3-80E9-DFE6F0ABD733}" presName="fgShape" presStyleLbl="fgShp" presStyleIdx="0" presStyleCnt="1" custScaleY="39269"/>
      <dgm:spPr/>
    </dgm:pt>
    <dgm:pt modelId="{FC44A924-5B8B-4B87-AB70-8F86879CAEA1}" type="pres">
      <dgm:prSet presAssocID="{ED3B7109-DFF0-44D3-80E9-DFE6F0ABD733}" presName="linComp" presStyleCnt="0"/>
      <dgm:spPr/>
    </dgm:pt>
    <dgm:pt modelId="{7F77F19B-96DB-42AC-96B9-7B11339FB923}" type="pres">
      <dgm:prSet presAssocID="{169643F1-84DE-4149-8839-20A63FE9B0DE}" presName="compNode" presStyleCnt="0"/>
      <dgm:spPr/>
    </dgm:pt>
    <dgm:pt modelId="{A9B15B95-445E-46E5-8E92-B6AE5D1424DD}" type="pres">
      <dgm:prSet presAssocID="{169643F1-84DE-4149-8839-20A63FE9B0DE}" presName="bkgdShape" presStyleLbl="node1" presStyleIdx="0" presStyleCnt="4"/>
      <dgm:spPr/>
      <dgm:t>
        <a:bodyPr/>
        <a:lstStyle/>
        <a:p>
          <a:endParaRPr lang="en-AU"/>
        </a:p>
      </dgm:t>
    </dgm:pt>
    <dgm:pt modelId="{386AAF6B-76EA-4A4C-B340-756479A486E3}" type="pres">
      <dgm:prSet presAssocID="{169643F1-84DE-4149-8839-20A63FE9B0DE}" presName="nodeTx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AU"/>
        </a:p>
      </dgm:t>
    </dgm:pt>
    <dgm:pt modelId="{48824A54-7724-4D53-8A1B-22B33B59F3B2}" type="pres">
      <dgm:prSet presAssocID="{169643F1-84DE-4149-8839-20A63FE9B0DE}" presName="invisiNode" presStyleLbl="node1" presStyleIdx="0" presStyleCnt="4"/>
      <dgm:spPr/>
    </dgm:pt>
    <dgm:pt modelId="{F19A1E5F-ABC1-401C-877C-D02ECB17503D}" type="pres">
      <dgm:prSet presAssocID="{169643F1-84DE-4149-8839-20A63FE9B0DE}" presName="imagNode" presStyleLbl="fgImgPlace1" presStyleIdx="0" presStyleCnt="4"/>
      <dgm:spPr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</dgm:spPr>
    </dgm:pt>
    <dgm:pt modelId="{C2AD43B2-EF4F-4ECC-B165-7215DD6E41F0}" type="pres">
      <dgm:prSet presAssocID="{6A17D504-E78B-46D2-A994-C44851C20B66}" presName="sibTrans" presStyleLbl="sibTrans2D1" presStyleIdx="0" presStyleCnt="0"/>
      <dgm:spPr/>
      <dgm:t>
        <a:bodyPr/>
        <a:lstStyle/>
        <a:p>
          <a:endParaRPr lang="en-AU"/>
        </a:p>
      </dgm:t>
    </dgm:pt>
    <dgm:pt modelId="{511E6F34-D47E-4BCC-B4BD-D90A6AA97CD1}" type="pres">
      <dgm:prSet presAssocID="{5EC1C8EB-B33F-4292-8549-3F2943173E44}" presName="compNode" presStyleCnt="0"/>
      <dgm:spPr/>
    </dgm:pt>
    <dgm:pt modelId="{E9CAABF1-5400-4E75-AD90-DCF39DBFB930}" type="pres">
      <dgm:prSet presAssocID="{5EC1C8EB-B33F-4292-8549-3F2943173E44}" presName="bkgdShape" presStyleLbl="node1" presStyleIdx="1" presStyleCnt="4"/>
      <dgm:spPr/>
      <dgm:t>
        <a:bodyPr/>
        <a:lstStyle/>
        <a:p>
          <a:endParaRPr lang="en-AU"/>
        </a:p>
      </dgm:t>
    </dgm:pt>
    <dgm:pt modelId="{94692BBF-45FB-4FE0-9C9D-48934D74FFA1}" type="pres">
      <dgm:prSet presAssocID="{5EC1C8EB-B33F-4292-8549-3F2943173E44}" presName="nodeTx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AU"/>
        </a:p>
      </dgm:t>
    </dgm:pt>
    <dgm:pt modelId="{38BA7DF2-1662-4A91-809B-B6507E80DF6B}" type="pres">
      <dgm:prSet presAssocID="{5EC1C8EB-B33F-4292-8549-3F2943173E44}" presName="invisiNode" presStyleLbl="node1" presStyleIdx="1" presStyleCnt="4"/>
      <dgm:spPr/>
    </dgm:pt>
    <dgm:pt modelId="{86F8053B-3B37-4FF1-9615-AADA4F5945A5}" type="pres">
      <dgm:prSet presAssocID="{5EC1C8EB-B33F-4292-8549-3F2943173E44}" presName="imagNode" presStyleLbl="fgImgPlace1" presStyleIdx="1" presStyleCnt="4"/>
      <dgm:spPr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</dgm:spPr>
    </dgm:pt>
    <dgm:pt modelId="{8C67EA59-A6DA-49EB-969A-C8F38490729E}" type="pres">
      <dgm:prSet presAssocID="{31864804-EE21-4171-87A9-2349F4CDEB7A}" presName="sibTrans" presStyleLbl="sibTrans2D1" presStyleIdx="0" presStyleCnt="0"/>
      <dgm:spPr/>
      <dgm:t>
        <a:bodyPr/>
        <a:lstStyle/>
        <a:p>
          <a:endParaRPr lang="en-AU"/>
        </a:p>
      </dgm:t>
    </dgm:pt>
    <dgm:pt modelId="{3ACCF64C-81B8-4123-AC02-E5878440D3E1}" type="pres">
      <dgm:prSet presAssocID="{D3224E91-1A8E-4659-BEAD-FC18AF91A1DE}" presName="compNode" presStyleCnt="0"/>
      <dgm:spPr/>
    </dgm:pt>
    <dgm:pt modelId="{54C6031D-73FB-4AC2-9517-DA728CD61732}" type="pres">
      <dgm:prSet presAssocID="{D3224E91-1A8E-4659-BEAD-FC18AF91A1DE}" presName="bkgdShape" presStyleLbl="node1" presStyleIdx="2" presStyleCnt="4"/>
      <dgm:spPr/>
      <dgm:t>
        <a:bodyPr/>
        <a:lstStyle/>
        <a:p>
          <a:endParaRPr lang="en-AU"/>
        </a:p>
      </dgm:t>
    </dgm:pt>
    <dgm:pt modelId="{63F0DB5A-2829-4DC4-A6DD-12EE982F87C6}" type="pres">
      <dgm:prSet presAssocID="{D3224E91-1A8E-4659-BEAD-FC18AF91A1DE}" presName="nodeTx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AU"/>
        </a:p>
      </dgm:t>
    </dgm:pt>
    <dgm:pt modelId="{6C78E7C2-C6C7-4846-9755-53E569308B29}" type="pres">
      <dgm:prSet presAssocID="{D3224E91-1A8E-4659-BEAD-FC18AF91A1DE}" presName="invisiNode" presStyleLbl="node1" presStyleIdx="2" presStyleCnt="4"/>
      <dgm:spPr/>
    </dgm:pt>
    <dgm:pt modelId="{9EEE4757-EE11-4C67-9E5B-D6E3FD04C109}" type="pres">
      <dgm:prSet presAssocID="{D3224E91-1A8E-4659-BEAD-FC18AF91A1DE}" presName="imagNode" presStyleLbl="fgImgPlace1" presStyleIdx="2" presStyleCnt="4"/>
      <dgm:spPr>
        <a:blipFill rotWithShape="0">
          <a:blip xmlns:r="http://schemas.openxmlformats.org/officeDocument/2006/relationships" r:embed="rId3"/>
          <a:stretch>
            <a:fillRect/>
          </a:stretch>
        </a:blipFill>
        <a:ln>
          <a:noFill/>
        </a:ln>
      </dgm:spPr>
    </dgm:pt>
    <dgm:pt modelId="{B0FE24D1-2503-4716-A8F2-BD542783287A}" type="pres">
      <dgm:prSet presAssocID="{2A8E98E6-48C2-48FE-80DB-EED5A6F78A3C}" presName="sibTrans" presStyleLbl="sibTrans2D1" presStyleIdx="0" presStyleCnt="0"/>
      <dgm:spPr/>
      <dgm:t>
        <a:bodyPr/>
        <a:lstStyle/>
        <a:p>
          <a:endParaRPr lang="en-AU"/>
        </a:p>
      </dgm:t>
    </dgm:pt>
    <dgm:pt modelId="{6FBC6843-AD38-4A45-9683-5B59DB158749}" type="pres">
      <dgm:prSet presAssocID="{A5755C3A-365B-4DAE-96A6-766B141F8323}" presName="compNode" presStyleCnt="0"/>
      <dgm:spPr/>
    </dgm:pt>
    <dgm:pt modelId="{3E1EE255-CCDF-4A4B-814A-F58000233226}" type="pres">
      <dgm:prSet presAssocID="{A5755C3A-365B-4DAE-96A6-766B141F8323}" presName="bkgdShape" presStyleLbl="node1" presStyleIdx="3" presStyleCnt="4"/>
      <dgm:spPr/>
      <dgm:t>
        <a:bodyPr/>
        <a:lstStyle/>
        <a:p>
          <a:endParaRPr lang="en-AU"/>
        </a:p>
      </dgm:t>
    </dgm:pt>
    <dgm:pt modelId="{86C8D45A-B3C0-4E1E-BEC7-42161EB9B248}" type="pres">
      <dgm:prSet presAssocID="{A5755C3A-365B-4DAE-96A6-766B141F8323}" presName="nodeTx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AU"/>
        </a:p>
      </dgm:t>
    </dgm:pt>
    <dgm:pt modelId="{4795FB71-4DC8-4EC8-931D-9C6200B5E648}" type="pres">
      <dgm:prSet presAssocID="{A5755C3A-365B-4DAE-96A6-766B141F8323}" presName="invisiNode" presStyleLbl="node1" presStyleIdx="3" presStyleCnt="4"/>
      <dgm:spPr/>
    </dgm:pt>
    <dgm:pt modelId="{D30E504C-A273-499F-A976-82A990CD0A9A}" type="pres">
      <dgm:prSet presAssocID="{A5755C3A-365B-4DAE-96A6-766B141F8323}" presName="imagNode" presStyleLbl="fgImgPlace1" presStyleIdx="3" presStyleCnt="4"/>
      <dgm:spPr>
        <a:blipFill rotWithShape="0">
          <a:blip xmlns:r="http://schemas.openxmlformats.org/officeDocument/2006/relationships" r:embed="rId4"/>
          <a:stretch>
            <a:fillRect/>
          </a:stretch>
        </a:blipFill>
        <a:ln>
          <a:noFill/>
        </a:ln>
      </dgm:spPr>
    </dgm:pt>
  </dgm:ptLst>
  <dgm:cxnLst>
    <dgm:cxn modelId="{FFA246D9-9855-4E74-8E58-4264AC7C52AE}" type="presOf" srcId="{2A8E98E6-48C2-48FE-80DB-EED5A6F78A3C}" destId="{B0FE24D1-2503-4716-A8F2-BD542783287A}" srcOrd="0" destOrd="0" presId="urn:microsoft.com/office/officeart/2005/8/layout/hList7#1"/>
    <dgm:cxn modelId="{0F25A8A2-B1DB-42BB-A23F-582AB97E8E18}" type="presOf" srcId="{169643F1-84DE-4149-8839-20A63FE9B0DE}" destId="{386AAF6B-76EA-4A4C-B340-756479A486E3}" srcOrd="1" destOrd="0" presId="urn:microsoft.com/office/officeart/2005/8/layout/hList7#1"/>
    <dgm:cxn modelId="{D0668DED-2EC2-4E44-8E2E-CE5F23C9BA3E}" srcId="{ED3B7109-DFF0-44D3-80E9-DFE6F0ABD733}" destId="{169643F1-84DE-4149-8839-20A63FE9B0DE}" srcOrd="0" destOrd="0" parTransId="{A60F9E04-590A-4329-A6EB-21CB44B696AF}" sibTransId="{6A17D504-E78B-46D2-A994-C44851C20B66}"/>
    <dgm:cxn modelId="{AEA77CC0-9F51-4D26-BDA0-F6D817256659}" type="presOf" srcId="{D3224E91-1A8E-4659-BEAD-FC18AF91A1DE}" destId="{54C6031D-73FB-4AC2-9517-DA728CD61732}" srcOrd="0" destOrd="0" presId="urn:microsoft.com/office/officeart/2005/8/layout/hList7#1"/>
    <dgm:cxn modelId="{BBED30B8-F04F-4AF8-B9E9-776E9C99FD59}" type="presOf" srcId="{A5755C3A-365B-4DAE-96A6-766B141F8323}" destId="{86C8D45A-B3C0-4E1E-BEC7-42161EB9B248}" srcOrd="1" destOrd="0" presId="urn:microsoft.com/office/officeart/2005/8/layout/hList7#1"/>
    <dgm:cxn modelId="{04023BDD-F02E-4FE4-B0E8-01D4600B2AF2}" srcId="{ED3B7109-DFF0-44D3-80E9-DFE6F0ABD733}" destId="{D3224E91-1A8E-4659-BEAD-FC18AF91A1DE}" srcOrd="2" destOrd="0" parTransId="{92940040-2840-4B84-9FD3-9CC9482858D5}" sibTransId="{2A8E98E6-48C2-48FE-80DB-EED5A6F78A3C}"/>
    <dgm:cxn modelId="{E75A5809-1206-4F60-A160-70225EDFDBBE}" type="presOf" srcId="{5EC1C8EB-B33F-4292-8549-3F2943173E44}" destId="{E9CAABF1-5400-4E75-AD90-DCF39DBFB930}" srcOrd="0" destOrd="0" presId="urn:microsoft.com/office/officeart/2005/8/layout/hList7#1"/>
    <dgm:cxn modelId="{FEB87FBB-EE8B-465E-8B6C-AF7DF32D3D49}" type="presOf" srcId="{31864804-EE21-4171-87A9-2349F4CDEB7A}" destId="{8C67EA59-A6DA-49EB-969A-C8F38490729E}" srcOrd="0" destOrd="0" presId="urn:microsoft.com/office/officeart/2005/8/layout/hList7#1"/>
    <dgm:cxn modelId="{4BB0004F-9C3E-4E08-B613-D5F096AE7731}" type="presOf" srcId="{5EC1C8EB-B33F-4292-8549-3F2943173E44}" destId="{94692BBF-45FB-4FE0-9C9D-48934D74FFA1}" srcOrd="1" destOrd="0" presId="urn:microsoft.com/office/officeart/2005/8/layout/hList7#1"/>
    <dgm:cxn modelId="{D5CBA4AD-7487-41ED-9621-1032E9F2C7AC}" srcId="{ED3B7109-DFF0-44D3-80E9-DFE6F0ABD733}" destId="{A5755C3A-365B-4DAE-96A6-766B141F8323}" srcOrd="3" destOrd="0" parTransId="{A6B250C7-CB2A-46CA-A26B-662D36D6F484}" sibTransId="{16E6CEEC-D82A-418D-882A-5127075BEF8B}"/>
    <dgm:cxn modelId="{8B89C4E0-893C-4697-AD02-DAEFA8A9CD23}" type="presOf" srcId="{ED3B7109-DFF0-44D3-80E9-DFE6F0ABD733}" destId="{2CA2FF80-232B-48B5-9974-270DBF761288}" srcOrd="0" destOrd="0" presId="urn:microsoft.com/office/officeart/2005/8/layout/hList7#1"/>
    <dgm:cxn modelId="{D20E3A3D-F0D8-421D-871F-A58D5CEE3367}" srcId="{ED3B7109-DFF0-44D3-80E9-DFE6F0ABD733}" destId="{5EC1C8EB-B33F-4292-8549-3F2943173E44}" srcOrd="1" destOrd="0" parTransId="{111A303C-C0B5-4F7A-B731-D21681FA617C}" sibTransId="{31864804-EE21-4171-87A9-2349F4CDEB7A}"/>
    <dgm:cxn modelId="{8A99AEB0-059B-405E-A73B-FD2527242D39}" type="presOf" srcId="{6A17D504-E78B-46D2-A994-C44851C20B66}" destId="{C2AD43B2-EF4F-4ECC-B165-7215DD6E41F0}" srcOrd="0" destOrd="0" presId="urn:microsoft.com/office/officeart/2005/8/layout/hList7#1"/>
    <dgm:cxn modelId="{AC0744CD-7F87-4733-A52F-712E413ACC09}" type="presOf" srcId="{A5755C3A-365B-4DAE-96A6-766B141F8323}" destId="{3E1EE255-CCDF-4A4B-814A-F58000233226}" srcOrd="0" destOrd="0" presId="urn:microsoft.com/office/officeart/2005/8/layout/hList7#1"/>
    <dgm:cxn modelId="{D66E185B-B4E2-452D-9C90-E6658D224CAB}" type="presOf" srcId="{D3224E91-1A8E-4659-BEAD-FC18AF91A1DE}" destId="{63F0DB5A-2829-4DC4-A6DD-12EE982F87C6}" srcOrd="1" destOrd="0" presId="urn:microsoft.com/office/officeart/2005/8/layout/hList7#1"/>
    <dgm:cxn modelId="{1BAA76A1-C55A-4181-8DD0-418A58C1A845}" type="presOf" srcId="{169643F1-84DE-4149-8839-20A63FE9B0DE}" destId="{A9B15B95-445E-46E5-8E92-B6AE5D1424DD}" srcOrd="0" destOrd="0" presId="urn:microsoft.com/office/officeart/2005/8/layout/hList7#1"/>
    <dgm:cxn modelId="{62C6548C-24D3-4057-A56C-6AFD33D0AA10}" type="presParOf" srcId="{2CA2FF80-232B-48B5-9974-270DBF761288}" destId="{3EE793BF-F9DF-4673-A845-3ADEC0315762}" srcOrd="0" destOrd="0" presId="urn:microsoft.com/office/officeart/2005/8/layout/hList7#1"/>
    <dgm:cxn modelId="{9ADBE53B-5CDE-4CA7-9B8F-6E3BAC320AA1}" type="presParOf" srcId="{2CA2FF80-232B-48B5-9974-270DBF761288}" destId="{FC44A924-5B8B-4B87-AB70-8F86879CAEA1}" srcOrd="1" destOrd="0" presId="urn:microsoft.com/office/officeart/2005/8/layout/hList7#1"/>
    <dgm:cxn modelId="{92DD3E71-9FC9-43F9-8528-C4263310BD6F}" type="presParOf" srcId="{FC44A924-5B8B-4B87-AB70-8F86879CAEA1}" destId="{7F77F19B-96DB-42AC-96B9-7B11339FB923}" srcOrd="0" destOrd="0" presId="urn:microsoft.com/office/officeart/2005/8/layout/hList7#1"/>
    <dgm:cxn modelId="{3F82999C-35BC-4FF3-B1B7-4EEED8BFED88}" type="presParOf" srcId="{7F77F19B-96DB-42AC-96B9-7B11339FB923}" destId="{A9B15B95-445E-46E5-8E92-B6AE5D1424DD}" srcOrd="0" destOrd="0" presId="urn:microsoft.com/office/officeart/2005/8/layout/hList7#1"/>
    <dgm:cxn modelId="{A7899C40-D63F-4010-85B0-800CECE3183C}" type="presParOf" srcId="{7F77F19B-96DB-42AC-96B9-7B11339FB923}" destId="{386AAF6B-76EA-4A4C-B340-756479A486E3}" srcOrd="1" destOrd="0" presId="urn:microsoft.com/office/officeart/2005/8/layout/hList7#1"/>
    <dgm:cxn modelId="{6A7C6A13-4E94-4400-9C11-F0E88056E49E}" type="presParOf" srcId="{7F77F19B-96DB-42AC-96B9-7B11339FB923}" destId="{48824A54-7724-4D53-8A1B-22B33B59F3B2}" srcOrd="2" destOrd="0" presId="urn:microsoft.com/office/officeart/2005/8/layout/hList7#1"/>
    <dgm:cxn modelId="{274BF9BE-A505-4C21-8D93-3B36B4D85F7E}" type="presParOf" srcId="{7F77F19B-96DB-42AC-96B9-7B11339FB923}" destId="{F19A1E5F-ABC1-401C-877C-D02ECB17503D}" srcOrd="3" destOrd="0" presId="urn:microsoft.com/office/officeart/2005/8/layout/hList7#1"/>
    <dgm:cxn modelId="{7DFC55B0-2C10-40BC-BD80-F9C01590F63F}" type="presParOf" srcId="{FC44A924-5B8B-4B87-AB70-8F86879CAEA1}" destId="{C2AD43B2-EF4F-4ECC-B165-7215DD6E41F0}" srcOrd="1" destOrd="0" presId="urn:microsoft.com/office/officeart/2005/8/layout/hList7#1"/>
    <dgm:cxn modelId="{5F4F6BA1-4ED3-4307-B505-6DCB97266769}" type="presParOf" srcId="{FC44A924-5B8B-4B87-AB70-8F86879CAEA1}" destId="{511E6F34-D47E-4BCC-B4BD-D90A6AA97CD1}" srcOrd="2" destOrd="0" presId="urn:microsoft.com/office/officeart/2005/8/layout/hList7#1"/>
    <dgm:cxn modelId="{087613D4-BA5F-4FA0-B7D0-0EBF0A86AF0A}" type="presParOf" srcId="{511E6F34-D47E-4BCC-B4BD-D90A6AA97CD1}" destId="{E9CAABF1-5400-4E75-AD90-DCF39DBFB930}" srcOrd="0" destOrd="0" presId="urn:microsoft.com/office/officeart/2005/8/layout/hList7#1"/>
    <dgm:cxn modelId="{8DB4BAA7-12F7-4818-A497-FB08A6266A5C}" type="presParOf" srcId="{511E6F34-D47E-4BCC-B4BD-D90A6AA97CD1}" destId="{94692BBF-45FB-4FE0-9C9D-48934D74FFA1}" srcOrd="1" destOrd="0" presId="urn:microsoft.com/office/officeart/2005/8/layout/hList7#1"/>
    <dgm:cxn modelId="{247BDE26-728C-42B5-8477-86E7CE0E2682}" type="presParOf" srcId="{511E6F34-D47E-4BCC-B4BD-D90A6AA97CD1}" destId="{38BA7DF2-1662-4A91-809B-B6507E80DF6B}" srcOrd="2" destOrd="0" presId="urn:microsoft.com/office/officeart/2005/8/layout/hList7#1"/>
    <dgm:cxn modelId="{FD3BFCBA-407E-41AC-9EEA-7ABC86999B59}" type="presParOf" srcId="{511E6F34-D47E-4BCC-B4BD-D90A6AA97CD1}" destId="{86F8053B-3B37-4FF1-9615-AADA4F5945A5}" srcOrd="3" destOrd="0" presId="urn:microsoft.com/office/officeart/2005/8/layout/hList7#1"/>
    <dgm:cxn modelId="{057662B3-FCCB-49F6-A80B-57686D7AC6D8}" type="presParOf" srcId="{FC44A924-5B8B-4B87-AB70-8F86879CAEA1}" destId="{8C67EA59-A6DA-49EB-969A-C8F38490729E}" srcOrd="3" destOrd="0" presId="urn:microsoft.com/office/officeart/2005/8/layout/hList7#1"/>
    <dgm:cxn modelId="{DFDFECC4-08C1-4C10-B408-E78EE127663E}" type="presParOf" srcId="{FC44A924-5B8B-4B87-AB70-8F86879CAEA1}" destId="{3ACCF64C-81B8-4123-AC02-E5878440D3E1}" srcOrd="4" destOrd="0" presId="urn:microsoft.com/office/officeart/2005/8/layout/hList7#1"/>
    <dgm:cxn modelId="{AE21EA3B-8C48-4283-9EAF-8976BC0C430C}" type="presParOf" srcId="{3ACCF64C-81B8-4123-AC02-E5878440D3E1}" destId="{54C6031D-73FB-4AC2-9517-DA728CD61732}" srcOrd="0" destOrd="0" presId="urn:microsoft.com/office/officeart/2005/8/layout/hList7#1"/>
    <dgm:cxn modelId="{52683785-618C-484D-B02C-6913996254A5}" type="presParOf" srcId="{3ACCF64C-81B8-4123-AC02-E5878440D3E1}" destId="{63F0DB5A-2829-4DC4-A6DD-12EE982F87C6}" srcOrd="1" destOrd="0" presId="urn:microsoft.com/office/officeart/2005/8/layout/hList7#1"/>
    <dgm:cxn modelId="{3BD51F9A-E4C3-4D0C-B2CF-98C5186696E5}" type="presParOf" srcId="{3ACCF64C-81B8-4123-AC02-E5878440D3E1}" destId="{6C78E7C2-C6C7-4846-9755-53E569308B29}" srcOrd="2" destOrd="0" presId="urn:microsoft.com/office/officeart/2005/8/layout/hList7#1"/>
    <dgm:cxn modelId="{7363AB67-7A1E-4535-BADF-FC4E7E3185AE}" type="presParOf" srcId="{3ACCF64C-81B8-4123-AC02-E5878440D3E1}" destId="{9EEE4757-EE11-4C67-9E5B-D6E3FD04C109}" srcOrd="3" destOrd="0" presId="urn:microsoft.com/office/officeart/2005/8/layout/hList7#1"/>
    <dgm:cxn modelId="{ADB99E07-D34F-4DA0-A5E8-C713FA0E3381}" type="presParOf" srcId="{FC44A924-5B8B-4B87-AB70-8F86879CAEA1}" destId="{B0FE24D1-2503-4716-A8F2-BD542783287A}" srcOrd="5" destOrd="0" presId="urn:microsoft.com/office/officeart/2005/8/layout/hList7#1"/>
    <dgm:cxn modelId="{3416DF04-FF83-4525-8585-C197E6DCBACF}" type="presParOf" srcId="{FC44A924-5B8B-4B87-AB70-8F86879CAEA1}" destId="{6FBC6843-AD38-4A45-9683-5B59DB158749}" srcOrd="6" destOrd="0" presId="urn:microsoft.com/office/officeart/2005/8/layout/hList7#1"/>
    <dgm:cxn modelId="{64390F36-B31D-43D6-8352-86109E386308}" type="presParOf" srcId="{6FBC6843-AD38-4A45-9683-5B59DB158749}" destId="{3E1EE255-CCDF-4A4B-814A-F58000233226}" srcOrd="0" destOrd="0" presId="urn:microsoft.com/office/officeart/2005/8/layout/hList7#1"/>
    <dgm:cxn modelId="{44542779-D15F-41BC-8A3D-5377DB767A6E}" type="presParOf" srcId="{6FBC6843-AD38-4A45-9683-5B59DB158749}" destId="{86C8D45A-B3C0-4E1E-BEC7-42161EB9B248}" srcOrd="1" destOrd="0" presId="urn:microsoft.com/office/officeart/2005/8/layout/hList7#1"/>
    <dgm:cxn modelId="{CC7CB7C6-1ECF-418E-BADC-9E57065A2420}" type="presParOf" srcId="{6FBC6843-AD38-4A45-9683-5B59DB158749}" destId="{4795FB71-4DC8-4EC8-931D-9C6200B5E648}" srcOrd="2" destOrd="0" presId="urn:microsoft.com/office/officeart/2005/8/layout/hList7#1"/>
    <dgm:cxn modelId="{9B24C8FD-DCFC-43F6-9BEF-5C1329AC5D8F}" type="presParOf" srcId="{6FBC6843-AD38-4A45-9683-5B59DB158749}" destId="{D30E504C-A273-499F-A976-82A990CD0A9A}" srcOrd="3" destOrd="0" presId="urn:microsoft.com/office/officeart/2005/8/layout/hList7#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A85AE3C-2B99-4BE4-9497-BC68C835CA9E}" type="doc">
      <dgm:prSet loTypeId="urn:microsoft.com/office/officeart/2005/8/layout/radial4" loCatId="relationship" qsTypeId="urn:microsoft.com/office/officeart/2005/8/quickstyle/simple1" qsCatId="simple" csTypeId="urn:microsoft.com/office/officeart/2005/8/colors/colorful1#2" csCatId="colorful" phldr="1"/>
      <dgm:spPr/>
      <dgm:t>
        <a:bodyPr/>
        <a:lstStyle/>
        <a:p>
          <a:endParaRPr lang="en-AU"/>
        </a:p>
      </dgm:t>
    </dgm:pt>
    <dgm:pt modelId="{B7483238-28CA-420F-AFD1-B936B8DEB1E1}">
      <dgm:prSet phldrT="[Text]"/>
      <dgm:spPr/>
      <dgm:t>
        <a:bodyPr/>
        <a:lstStyle/>
        <a:p>
          <a:r>
            <a:rPr lang="en-AU" dirty="0" smtClean="0"/>
            <a:t>Confidence assessment</a:t>
          </a:r>
          <a:endParaRPr lang="en-AU" dirty="0"/>
        </a:p>
      </dgm:t>
    </dgm:pt>
    <dgm:pt modelId="{BECCFCD2-5053-495F-99C7-F60927F1A10B}" type="parTrans" cxnId="{26DF4BDA-A722-41C1-A602-BF7267A53768}">
      <dgm:prSet/>
      <dgm:spPr/>
      <dgm:t>
        <a:bodyPr/>
        <a:lstStyle/>
        <a:p>
          <a:endParaRPr lang="en-AU"/>
        </a:p>
      </dgm:t>
    </dgm:pt>
    <dgm:pt modelId="{E7A6E1FB-C9BC-4A3A-9DBB-9716B820D83E}" type="sibTrans" cxnId="{26DF4BDA-A722-41C1-A602-BF7267A53768}">
      <dgm:prSet/>
      <dgm:spPr/>
      <dgm:t>
        <a:bodyPr/>
        <a:lstStyle/>
        <a:p>
          <a:endParaRPr lang="en-AU"/>
        </a:p>
      </dgm:t>
    </dgm:pt>
    <dgm:pt modelId="{4EB1B411-0A58-4722-8D54-3BF391AB4CC0}">
      <dgm:prSet phldrT="[Text]"/>
      <dgm:spPr/>
      <dgm:t>
        <a:bodyPr/>
        <a:lstStyle/>
        <a:p>
          <a:r>
            <a:rPr lang="en-AU" dirty="0" smtClean="0"/>
            <a:t>Downscaling</a:t>
          </a:r>
        </a:p>
      </dgm:t>
    </dgm:pt>
    <dgm:pt modelId="{A68C874B-C375-486F-A517-7B55EA318107}" type="parTrans" cxnId="{410E0A2E-FA3C-47DD-8F04-3AC0418A69DA}">
      <dgm:prSet/>
      <dgm:spPr/>
      <dgm:t>
        <a:bodyPr/>
        <a:lstStyle/>
        <a:p>
          <a:endParaRPr lang="en-AU"/>
        </a:p>
      </dgm:t>
    </dgm:pt>
    <dgm:pt modelId="{2B964A95-A6F0-4446-B9FB-53F6072EB31E}" type="sibTrans" cxnId="{410E0A2E-FA3C-47DD-8F04-3AC0418A69DA}">
      <dgm:prSet/>
      <dgm:spPr/>
      <dgm:t>
        <a:bodyPr/>
        <a:lstStyle/>
        <a:p>
          <a:endParaRPr lang="en-AU"/>
        </a:p>
      </dgm:t>
    </dgm:pt>
    <dgm:pt modelId="{A2E9013A-578F-4AC6-90D4-61D78CDF5980}">
      <dgm:prSet phldrT="[Text]"/>
      <dgm:spPr/>
      <dgm:t>
        <a:bodyPr/>
        <a:lstStyle/>
        <a:p>
          <a:r>
            <a:rPr lang="en-AU" dirty="0" smtClean="0"/>
            <a:t>Model evaluation</a:t>
          </a:r>
          <a:endParaRPr lang="en-AU" dirty="0"/>
        </a:p>
      </dgm:t>
    </dgm:pt>
    <dgm:pt modelId="{6B2BA1E3-522E-4707-A44F-C7DCCF5465E8}" type="parTrans" cxnId="{76C63864-E08F-4A65-B39E-70883360D9DB}">
      <dgm:prSet/>
      <dgm:spPr/>
      <dgm:t>
        <a:bodyPr/>
        <a:lstStyle/>
        <a:p>
          <a:endParaRPr lang="en-AU"/>
        </a:p>
      </dgm:t>
    </dgm:pt>
    <dgm:pt modelId="{07B1D010-8BBD-4A41-9C3D-1AF7FB508615}" type="sibTrans" cxnId="{76C63864-E08F-4A65-B39E-70883360D9DB}">
      <dgm:prSet/>
      <dgm:spPr/>
      <dgm:t>
        <a:bodyPr/>
        <a:lstStyle/>
        <a:p>
          <a:endParaRPr lang="en-AU"/>
        </a:p>
      </dgm:t>
    </dgm:pt>
    <dgm:pt modelId="{207FC3C8-A336-4650-994F-EC0081B3F70B}">
      <dgm:prSet phldrT="[Text]"/>
      <dgm:spPr/>
      <dgm:t>
        <a:bodyPr/>
        <a:lstStyle/>
        <a:p>
          <a:r>
            <a:rPr lang="en-AU" dirty="0" smtClean="0"/>
            <a:t>Process understanding</a:t>
          </a:r>
          <a:endParaRPr lang="en-AU" dirty="0"/>
        </a:p>
      </dgm:t>
    </dgm:pt>
    <dgm:pt modelId="{1C73C3E6-CB97-4243-9079-9E7D7E4F7495}" type="parTrans" cxnId="{D58F4C84-A6FC-4438-87D0-C2FEB8D0AFF6}">
      <dgm:prSet/>
      <dgm:spPr/>
      <dgm:t>
        <a:bodyPr/>
        <a:lstStyle/>
        <a:p>
          <a:endParaRPr lang="en-AU"/>
        </a:p>
      </dgm:t>
    </dgm:pt>
    <dgm:pt modelId="{4E666F7C-6B28-4A2D-B6B7-061116E72D75}" type="sibTrans" cxnId="{D58F4C84-A6FC-4438-87D0-C2FEB8D0AFF6}">
      <dgm:prSet/>
      <dgm:spPr/>
      <dgm:t>
        <a:bodyPr/>
        <a:lstStyle/>
        <a:p>
          <a:endParaRPr lang="en-AU"/>
        </a:p>
      </dgm:t>
    </dgm:pt>
    <dgm:pt modelId="{6478A0E1-D775-4622-AC04-ACCFEDB15751}">
      <dgm:prSet phldrT="[Text]"/>
      <dgm:spPr/>
      <dgm:t>
        <a:bodyPr/>
        <a:lstStyle/>
        <a:p>
          <a:r>
            <a:rPr lang="en-AU" smtClean="0"/>
            <a:t>Observed trends</a:t>
          </a:r>
          <a:endParaRPr lang="en-AU" dirty="0"/>
        </a:p>
      </dgm:t>
    </dgm:pt>
    <dgm:pt modelId="{62CF8B2C-EDBB-41BD-BC57-08B010C45E47}" type="parTrans" cxnId="{BE873388-0622-4BD3-A180-18CE7F5C73CB}">
      <dgm:prSet/>
      <dgm:spPr/>
      <dgm:t>
        <a:bodyPr/>
        <a:lstStyle/>
        <a:p>
          <a:endParaRPr lang="en-AU"/>
        </a:p>
      </dgm:t>
    </dgm:pt>
    <dgm:pt modelId="{9ADCE60C-D999-4C58-8524-01FB297AE544}" type="sibTrans" cxnId="{BE873388-0622-4BD3-A180-18CE7F5C73CB}">
      <dgm:prSet/>
      <dgm:spPr/>
      <dgm:t>
        <a:bodyPr/>
        <a:lstStyle/>
        <a:p>
          <a:endParaRPr lang="en-AU"/>
        </a:p>
      </dgm:t>
    </dgm:pt>
    <dgm:pt modelId="{DE0FB8C0-7F25-4D19-878D-9AEA5C4E4531}">
      <dgm:prSet phldrT="[Text]"/>
      <dgm:spPr/>
      <dgm:t>
        <a:bodyPr/>
        <a:lstStyle/>
        <a:p>
          <a:r>
            <a:rPr lang="en-AU" smtClean="0"/>
            <a:t>Climate model results</a:t>
          </a:r>
          <a:endParaRPr lang="en-AU" dirty="0"/>
        </a:p>
      </dgm:t>
    </dgm:pt>
    <dgm:pt modelId="{CC3462BE-F9A8-4DE3-BF11-E7784CBC03D6}" type="parTrans" cxnId="{4E8025B2-C245-498B-B419-1B68A6429980}">
      <dgm:prSet/>
      <dgm:spPr/>
      <dgm:t>
        <a:bodyPr/>
        <a:lstStyle/>
        <a:p>
          <a:endParaRPr lang="en-AU"/>
        </a:p>
      </dgm:t>
    </dgm:pt>
    <dgm:pt modelId="{E2045CFE-F08F-49A3-A87E-DE4400717792}" type="sibTrans" cxnId="{4E8025B2-C245-498B-B419-1B68A6429980}">
      <dgm:prSet/>
      <dgm:spPr/>
      <dgm:t>
        <a:bodyPr/>
        <a:lstStyle/>
        <a:p>
          <a:endParaRPr lang="en-AU"/>
        </a:p>
      </dgm:t>
    </dgm:pt>
    <dgm:pt modelId="{074E6EE5-F305-4EA4-8C78-B4420830C5A7}" type="pres">
      <dgm:prSet presAssocID="{4A85AE3C-2B99-4BE4-9497-BC68C835CA9E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AU"/>
        </a:p>
      </dgm:t>
    </dgm:pt>
    <dgm:pt modelId="{9CEB6DAC-375C-41E8-AEF6-F0203D56F51C}" type="pres">
      <dgm:prSet presAssocID="{B7483238-28CA-420F-AFD1-B936B8DEB1E1}" presName="centerShape" presStyleLbl="node0" presStyleIdx="0" presStyleCnt="1"/>
      <dgm:spPr/>
      <dgm:t>
        <a:bodyPr/>
        <a:lstStyle/>
        <a:p>
          <a:endParaRPr lang="en-AU"/>
        </a:p>
      </dgm:t>
    </dgm:pt>
    <dgm:pt modelId="{CC5D8854-5B10-4CF7-BE53-A20BD68BAB4C}" type="pres">
      <dgm:prSet presAssocID="{A68C874B-C375-486F-A517-7B55EA318107}" presName="parTrans" presStyleLbl="bgSibTrans2D1" presStyleIdx="0" presStyleCnt="5"/>
      <dgm:spPr/>
      <dgm:t>
        <a:bodyPr/>
        <a:lstStyle/>
        <a:p>
          <a:endParaRPr lang="en-AU"/>
        </a:p>
      </dgm:t>
    </dgm:pt>
    <dgm:pt modelId="{0CCFC5C5-BEC7-49BD-B9E8-F843825D4C53}" type="pres">
      <dgm:prSet presAssocID="{4EB1B411-0A58-4722-8D54-3BF391AB4CC0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AU"/>
        </a:p>
      </dgm:t>
    </dgm:pt>
    <dgm:pt modelId="{EB38C9F8-2473-44A3-A40C-6DFAD683F648}" type="pres">
      <dgm:prSet presAssocID="{6B2BA1E3-522E-4707-A44F-C7DCCF5465E8}" presName="parTrans" presStyleLbl="bgSibTrans2D1" presStyleIdx="1" presStyleCnt="5"/>
      <dgm:spPr/>
      <dgm:t>
        <a:bodyPr/>
        <a:lstStyle/>
        <a:p>
          <a:endParaRPr lang="en-AU"/>
        </a:p>
      </dgm:t>
    </dgm:pt>
    <dgm:pt modelId="{48BA692E-9AC1-481D-801E-474D7293F7B7}" type="pres">
      <dgm:prSet presAssocID="{A2E9013A-578F-4AC6-90D4-61D78CDF5980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AU"/>
        </a:p>
      </dgm:t>
    </dgm:pt>
    <dgm:pt modelId="{52E290C0-1030-478B-963D-E367F1F84435}" type="pres">
      <dgm:prSet presAssocID="{CC3462BE-F9A8-4DE3-BF11-E7784CBC03D6}" presName="parTrans" presStyleLbl="bgSibTrans2D1" presStyleIdx="2" presStyleCnt="5"/>
      <dgm:spPr/>
      <dgm:t>
        <a:bodyPr/>
        <a:lstStyle/>
        <a:p>
          <a:endParaRPr lang="en-AU"/>
        </a:p>
      </dgm:t>
    </dgm:pt>
    <dgm:pt modelId="{707849DC-7CC5-4C6E-9DD7-F85B9FA939AD}" type="pres">
      <dgm:prSet presAssocID="{DE0FB8C0-7F25-4D19-878D-9AEA5C4E4531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AU"/>
        </a:p>
      </dgm:t>
    </dgm:pt>
    <dgm:pt modelId="{1DBE9CFB-18AD-41F0-8347-38FA5ECF17D6}" type="pres">
      <dgm:prSet presAssocID="{1C73C3E6-CB97-4243-9079-9E7D7E4F7495}" presName="parTrans" presStyleLbl="bgSibTrans2D1" presStyleIdx="3" presStyleCnt="5"/>
      <dgm:spPr/>
      <dgm:t>
        <a:bodyPr/>
        <a:lstStyle/>
        <a:p>
          <a:endParaRPr lang="en-AU"/>
        </a:p>
      </dgm:t>
    </dgm:pt>
    <dgm:pt modelId="{F26DDC2D-FEA0-4A66-9B8A-ABED49FCC09E}" type="pres">
      <dgm:prSet presAssocID="{207FC3C8-A336-4650-994F-EC0081B3F70B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AU"/>
        </a:p>
      </dgm:t>
    </dgm:pt>
    <dgm:pt modelId="{F7D094D6-D36D-4808-AABC-DD550CD01867}" type="pres">
      <dgm:prSet presAssocID="{62CF8B2C-EDBB-41BD-BC57-08B010C45E47}" presName="parTrans" presStyleLbl="bgSibTrans2D1" presStyleIdx="4" presStyleCnt="5"/>
      <dgm:spPr/>
      <dgm:t>
        <a:bodyPr/>
        <a:lstStyle/>
        <a:p>
          <a:endParaRPr lang="en-AU"/>
        </a:p>
      </dgm:t>
    </dgm:pt>
    <dgm:pt modelId="{53700137-C48A-461D-9963-60C07A6689D8}" type="pres">
      <dgm:prSet presAssocID="{6478A0E1-D775-4622-AC04-ACCFEDB15751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AU"/>
        </a:p>
      </dgm:t>
    </dgm:pt>
  </dgm:ptLst>
  <dgm:cxnLst>
    <dgm:cxn modelId="{4E8025B2-C245-498B-B419-1B68A6429980}" srcId="{B7483238-28CA-420F-AFD1-B936B8DEB1E1}" destId="{DE0FB8C0-7F25-4D19-878D-9AEA5C4E4531}" srcOrd="2" destOrd="0" parTransId="{CC3462BE-F9A8-4DE3-BF11-E7784CBC03D6}" sibTransId="{E2045CFE-F08F-49A3-A87E-DE4400717792}"/>
    <dgm:cxn modelId="{C28E221D-42B7-41C1-84DE-CE099CF13712}" type="presOf" srcId="{6478A0E1-D775-4622-AC04-ACCFEDB15751}" destId="{53700137-C48A-461D-9963-60C07A6689D8}" srcOrd="0" destOrd="0" presId="urn:microsoft.com/office/officeart/2005/8/layout/radial4"/>
    <dgm:cxn modelId="{410E0A2E-FA3C-47DD-8F04-3AC0418A69DA}" srcId="{B7483238-28CA-420F-AFD1-B936B8DEB1E1}" destId="{4EB1B411-0A58-4722-8D54-3BF391AB4CC0}" srcOrd="0" destOrd="0" parTransId="{A68C874B-C375-486F-A517-7B55EA318107}" sibTransId="{2B964A95-A6F0-4446-B9FB-53F6072EB31E}"/>
    <dgm:cxn modelId="{76C63864-E08F-4A65-B39E-70883360D9DB}" srcId="{B7483238-28CA-420F-AFD1-B936B8DEB1E1}" destId="{A2E9013A-578F-4AC6-90D4-61D78CDF5980}" srcOrd="1" destOrd="0" parTransId="{6B2BA1E3-522E-4707-A44F-C7DCCF5465E8}" sibTransId="{07B1D010-8BBD-4A41-9C3D-1AF7FB508615}"/>
    <dgm:cxn modelId="{BE873388-0622-4BD3-A180-18CE7F5C73CB}" srcId="{B7483238-28CA-420F-AFD1-B936B8DEB1E1}" destId="{6478A0E1-D775-4622-AC04-ACCFEDB15751}" srcOrd="4" destOrd="0" parTransId="{62CF8B2C-EDBB-41BD-BC57-08B010C45E47}" sibTransId="{9ADCE60C-D999-4C58-8524-01FB297AE544}"/>
    <dgm:cxn modelId="{E922D4E6-2A28-4E04-8196-611E3E5C1480}" type="presOf" srcId="{4A85AE3C-2B99-4BE4-9497-BC68C835CA9E}" destId="{074E6EE5-F305-4EA4-8C78-B4420830C5A7}" srcOrd="0" destOrd="0" presId="urn:microsoft.com/office/officeart/2005/8/layout/radial4"/>
    <dgm:cxn modelId="{7EC0D6E4-B4B3-4633-91EE-DA9D1E00CE5B}" type="presOf" srcId="{A2E9013A-578F-4AC6-90D4-61D78CDF5980}" destId="{48BA692E-9AC1-481D-801E-474D7293F7B7}" srcOrd="0" destOrd="0" presId="urn:microsoft.com/office/officeart/2005/8/layout/radial4"/>
    <dgm:cxn modelId="{26DF4BDA-A722-41C1-A602-BF7267A53768}" srcId="{4A85AE3C-2B99-4BE4-9497-BC68C835CA9E}" destId="{B7483238-28CA-420F-AFD1-B936B8DEB1E1}" srcOrd="0" destOrd="0" parTransId="{BECCFCD2-5053-495F-99C7-F60927F1A10B}" sibTransId="{E7A6E1FB-C9BC-4A3A-9DBB-9716B820D83E}"/>
    <dgm:cxn modelId="{670F3946-ED37-4EC7-9702-4E07C81BCEB3}" type="presOf" srcId="{A68C874B-C375-486F-A517-7B55EA318107}" destId="{CC5D8854-5B10-4CF7-BE53-A20BD68BAB4C}" srcOrd="0" destOrd="0" presId="urn:microsoft.com/office/officeart/2005/8/layout/radial4"/>
    <dgm:cxn modelId="{D6AE95AB-E638-4744-B7F0-C96D7CB0DCC6}" type="presOf" srcId="{6B2BA1E3-522E-4707-A44F-C7DCCF5465E8}" destId="{EB38C9F8-2473-44A3-A40C-6DFAD683F648}" srcOrd="0" destOrd="0" presId="urn:microsoft.com/office/officeart/2005/8/layout/radial4"/>
    <dgm:cxn modelId="{3E3EFAD1-204F-4E65-9A5D-B5A37A394F82}" type="presOf" srcId="{DE0FB8C0-7F25-4D19-878D-9AEA5C4E4531}" destId="{707849DC-7CC5-4C6E-9DD7-F85B9FA939AD}" srcOrd="0" destOrd="0" presId="urn:microsoft.com/office/officeart/2005/8/layout/radial4"/>
    <dgm:cxn modelId="{BB9F4D27-6FE8-4E20-B843-D03025975B84}" type="presOf" srcId="{207FC3C8-A336-4650-994F-EC0081B3F70B}" destId="{F26DDC2D-FEA0-4A66-9B8A-ABED49FCC09E}" srcOrd="0" destOrd="0" presId="urn:microsoft.com/office/officeart/2005/8/layout/radial4"/>
    <dgm:cxn modelId="{B473E5CC-CE27-47D3-915E-27ACD1ADBEC9}" type="presOf" srcId="{1C73C3E6-CB97-4243-9079-9E7D7E4F7495}" destId="{1DBE9CFB-18AD-41F0-8347-38FA5ECF17D6}" srcOrd="0" destOrd="0" presId="urn:microsoft.com/office/officeart/2005/8/layout/radial4"/>
    <dgm:cxn modelId="{4A3EA0B8-E91E-4B89-9577-BD457D5B3684}" type="presOf" srcId="{4EB1B411-0A58-4722-8D54-3BF391AB4CC0}" destId="{0CCFC5C5-BEC7-49BD-B9E8-F843825D4C53}" srcOrd="0" destOrd="0" presId="urn:microsoft.com/office/officeart/2005/8/layout/radial4"/>
    <dgm:cxn modelId="{D58F4C84-A6FC-4438-87D0-C2FEB8D0AFF6}" srcId="{B7483238-28CA-420F-AFD1-B936B8DEB1E1}" destId="{207FC3C8-A336-4650-994F-EC0081B3F70B}" srcOrd="3" destOrd="0" parTransId="{1C73C3E6-CB97-4243-9079-9E7D7E4F7495}" sibTransId="{4E666F7C-6B28-4A2D-B6B7-061116E72D75}"/>
    <dgm:cxn modelId="{03AA5186-16EC-4368-8F32-F1DE873D5FE9}" type="presOf" srcId="{CC3462BE-F9A8-4DE3-BF11-E7784CBC03D6}" destId="{52E290C0-1030-478B-963D-E367F1F84435}" srcOrd="0" destOrd="0" presId="urn:microsoft.com/office/officeart/2005/8/layout/radial4"/>
    <dgm:cxn modelId="{C567CEE4-3F0B-47D2-8783-5775B70539CA}" type="presOf" srcId="{B7483238-28CA-420F-AFD1-B936B8DEB1E1}" destId="{9CEB6DAC-375C-41E8-AEF6-F0203D56F51C}" srcOrd="0" destOrd="0" presId="urn:microsoft.com/office/officeart/2005/8/layout/radial4"/>
    <dgm:cxn modelId="{EFDA0971-A1EE-4A99-8CFC-74F3FDA17D9D}" type="presOf" srcId="{62CF8B2C-EDBB-41BD-BC57-08B010C45E47}" destId="{F7D094D6-D36D-4808-AABC-DD550CD01867}" srcOrd="0" destOrd="0" presId="urn:microsoft.com/office/officeart/2005/8/layout/radial4"/>
    <dgm:cxn modelId="{5EE74C53-949A-49A8-B292-FA41C23A09FC}" type="presParOf" srcId="{074E6EE5-F305-4EA4-8C78-B4420830C5A7}" destId="{9CEB6DAC-375C-41E8-AEF6-F0203D56F51C}" srcOrd="0" destOrd="0" presId="urn:microsoft.com/office/officeart/2005/8/layout/radial4"/>
    <dgm:cxn modelId="{F5FF9B1E-6AA3-466B-81D8-22E5F4AFE5D2}" type="presParOf" srcId="{074E6EE5-F305-4EA4-8C78-B4420830C5A7}" destId="{CC5D8854-5B10-4CF7-BE53-A20BD68BAB4C}" srcOrd="1" destOrd="0" presId="urn:microsoft.com/office/officeart/2005/8/layout/radial4"/>
    <dgm:cxn modelId="{41739D80-3F62-4F20-A23C-CE11FBFE09D8}" type="presParOf" srcId="{074E6EE5-F305-4EA4-8C78-B4420830C5A7}" destId="{0CCFC5C5-BEC7-49BD-B9E8-F843825D4C53}" srcOrd="2" destOrd="0" presId="urn:microsoft.com/office/officeart/2005/8/layout/radial4"/>
    <dgm:cxn modelId="{634CC056-E432-4BDA-9752-52379C749317}" type="presParOf" srcId="{074E6EE5-F305-4EA4-8C78-B4420830C5A7}" destId="{EB38C9F8-2473-44A3-A40C-6DFAD683F648}" srcOrd="3" destOrd="0" presId="urn:microsoft.com/office/officeart/2005/8/layout/radial4"/>
    <dgm:cxn modelId="{F27B9234-0683-41A7-A969-704F123F8621}" type="presParOf" srcId="{074E6EE5-F305-4EA4-8C78-B4420830C5A7}" destId="{48BA692E-9AC1-481D-801E-474D7293F7B7}" srcOrd="4" destOrd="0" presId="urn:microsoft.com/office/officeart/2005/8/layout/radial4"/>
    <dgm:cxn modelId="{28204F2C-99E5-461F-8BC7-70D0AE2C1218}" type="presParOf" srcId="{074E6EE5-F305-4EA4-8C78-B4420830C5A7}" destId="{52E290C0-1030-478B-963D-E367F1F84435}" srcOrd="5" destOrd="0" presId="urn:microsoft.com/office/officeart/2005/8/layout/radial4"/>
    <dgm:cxn modelId="{B6D888DE-07E2-426B-BFD9-E80A5D6A5DFB}" type="presParOf" srcId="{074E6EE5-F305-4EA4-8C78-B4420830C5A7}" destId="{707849DC-7CC5-4C6E-9DD7-F85B9FA939AD}" srcOrd="6" destOrd="0" presId="urn:microsoft.com/office/officeart/2005/8/layout/radial4"/>
    <dgm:cxn modelId="{F2E4AC6E-376E-41B8-96B8-5912FD39B978}" type="presParOf" srcId="{074E6EE5-F305-4EA4-8C78-B4420830C5A7}" destId="{1DBE9CFB-18AD-41F0-8347-38FA5ECF17D6}" srcOrd="7" destOrd="0" presId="urn:microsoft.com/office/officeart/2005/8/layout/radial4"/>
    <dgm:cxn modelId="{CD89226D-8001-44DD-8DAA-8DE4E90E09E4}" type="presParOf" srcId="{074E6EE5-F305-4EA4-8C78-B4420830C5A7}" destId="{F26DDC2D-FEA0-4A66-9B8A-ABED49FCC09E}" srcOrd="8" destOrd="0" presId="urn:microsoft.com/office/officeart/2005/8/layout/radial4"/>
    <dgm:cxn modelId="{43583836-004A-44D7-BD1B-600F1701F127}" type="presParOf" srcId="{074E6EE5-F305-4EA4-8C78-B4420830C5A7}" destId="{F7D094D6-D36D-4808-AABC-DD550CD01867}" srcOrd="9" destOrd="0" presId="urn:microsoft.com/office/officeart/2005/8/layout/radial4"/>
    <dgm:cxn modelId="{2149B776-1EC7-4503-9F5E-3847F11AC753}" type="presParOf" srcId="{074E6EE5-F305-4EA4-8C78-B4420830C5A7}" destId="{53700137-C48A-461D-9963-60C07A6689D8}" srcOrd="10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9B15B95-445E-46E5-8E92-B6AE5D1424DD}">
      <dsp:nvSpPr>
        <dsp:cNvPr id="0" name=""/>
        <dsp:cNvSpPr/>
      </dsp:nvSpPr>
      <dsp:spPr>
        <a:xfrm>
          <a:off x="2042" y="0"/>
          <a:ext cx="2141040" cy="4880232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Four emission scenarios and four time periods</a:t>
          </a:r>
          <a:endParaRPr lang="en-AU" sz="2100" kern="1200" dirty="0"/>
        </a:p>
      </dsp:txBody>
      <dsp:txXfrm>
        <a:off x="2042" y="1952092"/>
        <a:ext cx="2141040" cy="1952092"/>
      </dsp:txXfrm>
    </dsp:sp>
    <dsp:sp modelId="{F19A1E5F-ABC1-401C-877C-D02ECB17503D}">
      <dsp:nvSpPr>
        <dsp:cNvPr id="0" name=""/>
        <dsp:cNvSpPr/>
      </dsp:nvSpPr>
      <dsp:spPr>
        <a:xfrm>
          <a:off x="260004" y="292813"/>
          <a:ext cx="1625117" cy="1625117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9CAABF1-5400-4E75-AD90-DCF39DBFB930}">
      <dsp:nvSpPr>
        <dsp:cNvPr id="0" name=""/>
        <dsp:cNvSpPr/>
      </dsp:nvSpPr>
      <dsp:spPr>
        <a:xfrm>
          <a:off x="2207314" y="0"/>
          <a:ext cx="2141040" cy="4880232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Ranges of change for 21 climate variables based on 40 climate models</a:t>
          </a:r>
          <a:endParaRPr lang="en-AU" sz="2100" kern="1200" dirty="0"/>
        </a:p>
      </dsp:txBody>
      <dsp:txXfrm>
        <a:off x="2207314" y="1952092"/>
        <a:ext cx="2141040" cy="1952092"/>
      </dsp:txXfrm>
    </dsp:sp>
    <dsp:sp modelId="{86F8053B-3B37-4FF1-9615-AADA4F5945A5}">
      <dsp:nvSpPr>
        <dsp:cNvPr id="0" name=""/>
        <dsp:cNvSpPr/>
      </dsp:nvSpPr>
      <dsp:spPr>
        <a:xfrm>
          <a:off x="2465275" y="292813"/>
          <a:ext cx="1625117" cy="1625117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4C6031D-73FB-4AC2-9517-DA728CD61732}">
      <dsp:nvSpPr>
        <dsp:cNvPr id="0" name=""/>
        <dsp:cNvSpPr/>
      </dsp:nvSpPr>
      <dsp:spPr>
        <a:xfrm>
          <a:off x="4412585" y="0"/>
          <a:ext cx="2141040" cy="4880232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Addressing a range of user needs and building user capacity</a:t>
          </a:r>
          <a:endParaRPr lang="en-AU" sz="2100" kern="1200" dirty="0"/>
        </a:p>
      </dsp:txBody>
      <dsp:txXfrm>
        <a:off x="4412585" y="1952092"/>
        <a:ext cx="2141040" cy="1952092"/>
      </dsp:txXfrm>
    </dsp:sp>
    <dsp:sp modelId="{9EEE4757-EE11-4C67-9E5B-D6E3FD04C109}">
      <dsp:nvSpPr>
        <dsp:cNvPr id="0" name=""/>
        <dsp:cNvSpPr/>
      </dsp:nvSpPr>
      <dsp:spPr>
        <a:xfrm>
          <a:off x="4670547" y="292813"/>
          <a:ext cx="1625117" cy="1625117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E1EE255-CCDF-4A4B-814A-F58000233226}">
      <dsp:nvSpPr>
        <dsp:cNvPr id="0" name=""/>
        <dsp:cNvSpPr/>
      </dsp:nvSpPr>
      <dsp:spPr>
        <a:xfrm>
          <a:off x="6617857" y="0"/>
          <a:ext cx="2141040" cy="4880232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Providing users with data and information for decision making</a:t>
          </a:r>
          <a:endParaRPr lang="en-AU" sz="2100" kern="1200" dirty="0"/>
        </a:p>
      </dsp:txBody>
      <dsp:txXfrm>
        <a:off x="6617857" y="1952092"/>
        <a:ext cx="2141040" cy="1952092"/>
      </dsp:txXfrm>
    </dsp:sp>
    <dsp:sp modelId="{D30E504C-A273-499F-A976-82A990CD0A9A}">
      <dsp:nvSpPr>
        <dsp:cNvPr id="0" name=""/>
        <dsp:cNvSpPr/>
      </dsp:nvSpPr>
      <dsp:spPr>
        <a:xfrm>
          <a:off x="6875818" y="292813"/>
          <a:ext cx="1625117" cy="1625117"/>
        </a:xfrm>
        <a:prstGeom prst="ellipse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EE793BF-F9DF-4673-A845-3ADEC0315762}">
      <dsp:nvSpPr>
        <dsp:cNvPr id="0" name=""/>
        <dsp:cNvSpPr/>
      </dsp:nvSpPr>
      <dsp:spPr>
        <a:xfrm>
          <a:off x="350437" y="4126471"/>
          <a:ext cx="8060064" cy="287462"/>
        </a:xfrm>
        <a:prstGeom prst="leftRight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9CEB6DAC-375C-41E8-AEF6-F0203D56F51C}">
      <dsp:nvSpPr>
        <dsp:cNvPr id="0" name=""/>
        <dsp:cNvSpPr/>
      </dsp:nvSpPr>
      <dsp:spPr>
        <a:xfrm>
          <a:off x="3323658" y="2572089"/>
          <a:ext cx="1905617" cy="190561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AU" sz="2200" kern="1200" dirty="0" smtClean="0"/>
            <a:t>Confidence assessment</a:t>
          </a:r>
          <a:endParaRPr lang="en-AU" sz="2200" kern="1200" dirty="0"/>
        </a:p>
      </dsp:txBody>
      <dsp:txXfrm>
        <a:off x="3323658" y="2572089"/>
        <a:ext cx="1905617" cy="1905617"/>
      </dsp:txXfrm>
    </dsp:sp>
    <dsp:sp modelId="{CC5D8854-5B10-4CF7-BE53-A20BD68BAB4C}">
      <dsp:nvSpPr>
        <dsp:cNvPr id="0" name=""/>
        <dsp:cNvSpPr/>
      </dsp:nvSpPr>
      <dsp:spPr>
        <a:xfrm rot="10800000">
          <a:off x="1476481" y="3253347"/>
          <a:ext cx="1745582" cy="543100"/>
        </a:xfrm>
        <a:prstGeom prst="lef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CCFC5C5-BEC7-49BD-B9E8-F843825D4C53}">
      <dsp:nvSpPr>
        <dsp:cNvPr id="0" name=""/>
        <dsp:cNvSpPr/>
      </dsp:nvSpPr>
      <dsp:spPr>
        <a:xfrm>
          <a:off x="571313" y="2800763"/>
          <a:ext cx="1810336" cy="1448268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AU" sz="2200" kern="1200" dirty="0" smtClean="0"/>
            <a:t>Downscaling</a:t>
          </a:r>
        </a:p>
      </dsp:txBody>
      <dsp:txXfrm>
        <a:off x="571313" y="2800763"/>
        <a:ext cx="1810336" cy="1448268"/>
      </dsp:txXfrm>
    </dsp:sp>
    <dsp:sp modelId="{EB38C9F8-2473-44A3-A40C-6DFAD683F648}">
      <dsp:nvSpPr>
        <dsp:cNvPr id="0" name=""/>
        <dsp:cNvSpPr/>
      </dsp:nvSpPr>
      <dsp:spPr>
        <a:xfrm rot="13500000">
          <a:off x="2040943" y="1890615"/>
          <a:ext cx="1745582" cy="543100"/>
        </a:xfrm>
        <a:prstGeom prst="lef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8BA692E-9AC1-481D-801E-474D7293F7B7}">
      <dsp:nvSpPr>
        <dsp:cNvPr id="0" name=""/>
        <dsp:cNvSpPr/>
      </dsp:nvSpPr>
      <dsp:spPr>
        <a:xfrm>
          <a:off x="1391410" y="820874"/>
          <a:ext cx="1810336" cy="1448268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AU" sz="2200" kern="1200" dirty="0" smtClean="0"/>
            <a:t>Model evaluation</a:t>
          </a:r>
          <a:endParaRPr lang="en-AU" sz="2200" kern="1200" dirty="0"/>
        </a:p>
      </dsp:txBody>
      <dsp:txXfrm>
        <a:off x="1391410" y="820874"/>
        <a:ext cx="1810336" cy="1448268"/>
      </dsp:txXfrm>
    </dsp:sp>
    <dsp:sp modelId="{52E290C0-1030-478B-963D-E367F1F84435}">
      <dsp:nvSpPr>
        <dsp:cNvPr id="0" name=""/>
        <dsp:cNvSpPr/>
      </dsp:nvSpPr>
      <dsp:spPr>
        <a:xfrm rot="16200000">
          <a:off x="3403675" y="1326152"/>
          <a:ext cx="1745582" cy="543100"/>
        </a:xfrm>
        <a:prstGeom prst="lef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07849DC-7CC5-4C6E-9DD7-F85B9FA939AD}">
      <dsp:nvSpPr>
        <dsp:cNvPr id="0" name=""/>
        <dsp:cNvSpPr/>
      </dsp:nvSpPr>
      <dsp:spPr>
        <a:xfrm>
          <a:off x="3371298" y="777"/>
          <a:ext cx="1810336" cy="1448268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AU" sz="2200" kern="1200" smtClean="0"/>
            <a:t>Climate model results</a:t>
          </a:r>
          <a:endParaRPr lang="en-AU" sz="2200" kern="1200" dirty="0"/>
        </a:p>
      </dsp:txBody>
      <dsp:txXfrm>
        <a:off x="3371298" y="777"/>
        <a:ext cx="1810336" cy="1448268"/>
      </dsp:txXfrm>
    </dsp:sp>
    <dsp:sp modelId="{1DBE9CFB-18AD-41F0-8347-38FA5ECF17D6}">
      <dsp:nvSpPr>
        <dsp:cNvPr id="0" name=""/>
        <dsp:cNvSpPr/>
      </dsp:nvSpPr>
      <dsp:spPr>
        <a:xfrm rot="18900000">
          <a:off x="4766408" y="1890615"/>
          <a:ext cx="1745582" cy="543100"/>
        </a:xfrm>
        <a:prstGeom prst="lef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26DDC2D-FEA0-4A66-9B8A-ABED49FCC09E}">
      <dsp:nvSpPr>
        <dsp:cNvPr id="0" name=""/>
        <dsp:cNvSpPr/>
      </dsp:nvSpPr>
      <dsp:spPr>
        <a:xfrm>
          <a:off x="5351187" y="820874"/>
          <a:ext cx="1810336" cy="1448268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AU" sz="2200" kern="1200" dirty="0" smtClean="0"/>
            <a:t>Process understanding</a:t>
          </a:r>
          <a:endParaRPr lang="en-AU" sz="2200" kern="1200" dirty="0"/>
        </a:p>
      </dsp:txBody>
      <dsp:txXfrm>
        <a:off x="5351187" y="820874"/>
        <a:ext cx="1810336" cy="1448268"/>
      </dsp:txXfrm>
    </dsp:sp>
    <dsp:sp modelId="{F7D094D6-D36D-4808-AABC-DD550CD01867}">
      <dsp:nvSpPr>
        <dsp:cNvPr id="0" name=""/>
        <dsp:cNvSpPr/>
      </dsp:nvSpPr>
      <dsp:spPr>
        <a:xfrm>
          <a:off x="5330870" y="3253347"/>
          <a:ext cx="1745582" cy="543100"/>
        </a:xfrm>
        <a:prstGeom prst="leftArrow">
          <a:avLst>
            <a:gd name="adj1" fmla="val 60000"/>
            <a:gd name="adj2" fmla="val 5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3700137-C48A-461D-9963-60C07A6689D8}">
      <dsp:nvSpPr>
        <dsp:cNvPr id="0" name=""/>
        <dsp:cNvSpPr/>
      </dsp:nvSpPr>
      <dsp:spPr>
        <a:xfrm>
          <a:off x="6171284" y="2800763"/>
          <a:ext cx="1810336" cy="1448268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AU" sz="2200" kern="1200" smtClean="0"/>
            <a:t>Observed trends</a:t>
          </a:r>
          <a:endParaRPr lang="en-AU" sz="2200" kern="1200" dirty="0"/>
        </a:p>
      </dsp:txBody>
      <dsp:txXfrm>
        <a:off x="6171284" y="2800763"/>
        <a:ext cx="1810336" cy="144826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7#1">
  <dgm:title val=""/>
  <dgm:desc val=""/>
  <dgm:catLst>
    <dgm:cat type="list" pri="12000"/>
    <dgm:cat type="process" pri="20000"/>
    <dgm:cat type="relationship" pri="14000"/>
    <dgm:cat type="convert" pri="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EA78E28E-6E91-F747-80FD-9A0737A1F5E4}" type="datetimeFigureOut">
              <a:rPr lang="en-AU"/>
              <a:pPr>
                <a:defRPr/>
              </a:pPr>
              <a:t>18/03/2015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EBBD417F-F2D9-3140-8FB7-C01475669C3E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="" xmlns:p14="http://schemas.microsoft.com/office/powerpoint/2010/main" val="410944616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63B5BAF1-FDC6-FB40-B486-3C29E695FB6B}" type="datetimeFigureOut">
              <a:rPr lang="en-AU"/>
              <a:pPr>
                <a:defRPr/>
              </a:pPr>
              <a:t>18/03/2015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AU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AU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1A4D1FF2-2AE2-D74F-86A6-0BD7E6A45059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="" xmlns:p14="http://schemas.microsoft.com/office/powerpoint/2010/main" val="110452970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IPCC</a:t>
            </a:r>
          </a:p>
          <a:p>
            <a:r>
              <a:rPr lang="en-US" dirty="0" smtClean="0"/>
              <a:t>State of the Climate</a:t>
            </a:r>
          </a:p>
          <a:p>
            <a:r>
              <a:rPr lang="en-US" dirty="0" err="1" smtClean="0"/>
              <a:t>Pic</a:t>
            </a:r>
            <a:r>
              <a:rPr lang="en-US" dirty="0" smtClean="0"/>
              <a:t> of each</a:t>
            </a:r>
          </a:p>
          <a:p>
            <a:r>
              <a:rPr lang="en-US" dirty="0" smtClean="0"/>
              <a:t>2007 projections – similar results</a:t>
            </a:r>
            <a:endParaRPr lang="en-AU" dirty="0" smtClean="0"/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4D1FF2-2AE2-D74F-86A6-0BD7E6A45059}" type="slidenum">
              <a:rPr lang="en-AU" smtClean="0"/>
              <a:pPr>
                <a:defRPr/>
              </a:pPr>
              <a:t>2</a:t>
            </a:fld>
            <a:endParaRPr lang="en-AU"/>
          </a:p>
        </p:txBody>
      </p:sp>
    </p:spTree>
    <p:extLst>
      <p:ext uri="{BB962C8B-B14F-4D97-AF65-F5344CB8AC3E}">
        <p14:creationId xmlns="" xmlns:p14="http://schemas.microsoft.com/office/powerpoint/2010/main" val="5646381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Talk about spatial variation</a:t>
            </a:r>
          </a:p>
          <a:p>
            <a:r>
              <a:rPr lang="en-US" dirty="0" smtClean="0"/>
              <a:t>Not</a:t>
            </a:r>
            <a:r>
              <a:rPr lang="en-US" baseline="0" dirty="0" smtClean="0"/>
              <a:t> a lot of seasonal difference.</a:t>
            </a: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4D1FF2-2AE2-D74F-86A6-0BD7E6A45059}" type="slidenum">
              <a:rPr lang="en-AU" smtClean="0"/>
              <a:pPr>
                <a:defRPr/>
              </a:pPr>
              <a:t>14</a:t>
            </a:fld>
            <a:endParaRPr lang="en-AU"/>
          </a:p>
        </p:txBody>
      </p:sp>
    </p:spTree>
    <p:extLst>
      <p:ext uri="{BB962C8B-B14F-4D97-AF65-F5344CB8AC3E}">
        <p14:creationId xmlns="" xmlns:p14="http://schemas.microsoft.com/office/powerpoint/2010/main" val="26210165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Talk about spatial variation</a:t>
            </a:r>
          </a:p>
          <a:p>
            <a:r>
              <a:rPr lang="en-US" dirty="0" smtClean="0"/>
              <a:t>Not</a:t>
            </a:r>
            <a:r>
              <a:rPr lang="en-US" baseline="0" dirty="0" smtClean="0"/>
              <a:t> a lot of seasonal difference.</a:t>
            </a: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4D1FF2-2AE2-D74F-86A6-0BD7E6A45059}" type="slidenum">
              <a:rPr lang="en-AU" smtClean="0"/>
              <a:pPr>
                <a:defRPr/>
              </a:pPr>
              <a:t>15</a:t>
            </a:fld>
            <a:endParaRPr lang="en-AU"/>
          </a:p>
        </p:txBody>
      </p:sp>
    </p:spTree>
    <p:extLst>
      <p:ext uri="{BB962C8B-B14F-4D97-AF65-F5344CB8AC3E}">
        <p14:creationId xmlns="" xmlns:p14="http://schemas.microsoft.com/office/powerpoint/2010/main" val="24685428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Talk about spatial variation</a:t>
            </a:r>
          </a:p>
          <a:p>
            <a:r>
              <a:rPr lang="en-US" dirty="0" smtClean="0"/>
              <a:t>Not</a:t>
            </a:r>
            <a:r>
              <a:rPr lang="en-US" baseline="0" dirty="0" smtClean="0"/>
              <a:t> a lot of seasonal difference.</a:t>
            </a: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4D1FF2-2AE2-D74F-86A6-0BD7E6A45059}" type="slidenum">
              <a:rPr lang="en-AU" smtClean="0"/>
              <a:pPr>
                <a:defRPr/>
              </a:pPr>
              <a:t>16</a:t>
            </a:fld>
            <a:endParaRPr lang="en-AU"/>
          </a:p>
        </p:txBody>
      </p:sp>
    </p:spTree>
    <p:extLst>
      <p:ext uri="{BB962C8B-B14F-4D97-AF65-F5344CB8AC3E}">
        <p14:creationId xmlns="" xmlns:p14="http://schemas.microsoft.com/office/powerpoint/2010/main" val="10790031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4D1FF2-2AE2-D74F-86A6-0BD7E6A45059}" type="slidenum">
              <a:rPr lang="en-AU" smtClean="0"/>
              <a:pPr>
                <a:defRPr/>
              </a:pPr>
              <a:t>19</a:t>
            </a:fld>
            <a:endParaRPr lang="en-AU"/>
          </a:p>
        </p:txBody>
      </p:sp>
    </p:spTree>
    <p:extLst>
      <p:ext uri="{BB962C8B-B14F-4D97-AF65-F5344CB8AC3E}">
        <p14:creationId xmlns="" xmlns:p14="http://schemas.microsoft.com/office/powerpoint/2010/main" val="4040725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4D1FF2-2AE2-D74F-86A6-0BD7E6A45059}" type="slidenum">
              <a:rPr lang="en-AU" smtClean="0"/>
              <a:pPr>
                <a:defRPr/>
              </a:pPr>
              <a:t>20</a:t>
            </a:fld>
            <a:endParaRPr lang="en-AU"/>
          </a:p>
        </p:txBody>
      </p:sp>
    </p:spTree>
    <p:extLst>
      <p:ext uri="{BB962C8B-B14F-4D97-AF65-F5344CB8AC3E}">
        <p14:creationId xmlns="" xmlns:p14="http://schemas.microsoft.com/office/powerpoint/2010/main" val="5052074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4D1FF2-2AE2-D74F-86A6-0BD7E6A45059}" type="slidenum">
              <a:rPr lang="en-AU" smtClean="0"/>
              <a:pPr>
                <a:defRPr/>
              </a:pPr>
              <a:t>21</a:t>
            </a:fld>
            <a:endParaRPr lang="en-AU"/>
          </a:p>
        </p:txBody>
      </p:sp>
    </p:spTree>
    <p:extLst>
      <p:ext uri="{BB962C8B-B14F-4D97-AF65-F5344CB8AC3E}">
        <p14:creationId xmlns="" xmlns:p14="http://schemas.microsoft.com/office/powerpoint/2010/main" val="95734227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4D1FF2-2AE2-D74F-86A6-0BD7E6A45059}" type="slidenum">
              <a:rPr lang="en-AU" smtClean="0"/>
              <a:pPr>
                <a:defRPr/>
              </a:pPr>
              <a:t>22</a:t>
            </a:fld>
            <a:endParaRPr lang="en-AU"/>
          </a:p>
        </p:txBody>
      </p:sp>
    </p:spTree>
    <p:extLst>
      <p:ext uri="{BB962C8B-B14F-4D97-AF65-F5344CB8AC3E}">
        <p14:creationId xmlns="" xmlns:p14="http://schemas.microsoft.com/office/powerpoint/2010/main" val="385578006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Change</a:t>
            </a:r>
            <a:r>
              <a:rPr lang="en-US" baseline="0" dirty="0" smtClean="0"/>
              <a:t> map to be just Eastern Australia – in Blue!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4D1FF2-2AE2-D74F-86A6-0BD7E6A45059}" type="slidenum">
              <a:rPr lang="en-AU" smtClean="0"/>
              <a:pPr>
                <a:defRPr/>
              </a:pPr>
              <a:t>28</a:t>
            </a:fld>
            <a:endParaRPr lang="en-AU"/>
          </a:p>
        </p:txBody>
      </p:sp>
    </p:spTree>
    <p:extLst>
      <p:ext uri="{BB962C8B-B14F-4D97-AF65-F5344CB8AC3E}">
        <p14:creationId xmlns="" xmlns:p14="http://schemas.microsoft.com/office/powerpoint/2010/main" val="315560017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Change</a:t>
            </a:r>
            <a:r>
              <a:rPr lang="en-US" baseline="0" dirty="0" smtClean="0"/>
              <a:t> map to be just Eastern Australia – in Blue!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4D1FF2-2AE2-D74F-86A6-0BD7E6A45059}" type="slidenum">
              <a:rPr lang="en-AU" smtClean="0"/>
              <a:pPr>
                <a:defRPr/>
              </a:pPr>
              <a:t>30</a:t>
            </a:fld>
            <a:endParaRPr lang="en-AU"/>
          </a:p>
        </p:txBody>
      </p:sp>
    </p:spTree>
    <p:extLst>
      <p:ext uri="{BB962C8B-B14F-4D97-AF65-F5344CB8AC3E}">
        <p14:creationId xmlns="" xmlns:p14="http://schemas.microsoft.com/office/powerpoint/2010/main" val="135228560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4D1FF2-2AE2-D74F-86A6-0BD7E6A45059}" type="slidenum">
              <a:rPr lang="en-AU" smtClean="0"/>
              <a:pPr>
                <a:defRPr/>
              </a:pPr>
              <a:t>31</a:t>
            </a:fld>
            <a:endParaRPr lang="en-AU"/>
          </a:p>
        </p:txBody>
      </p:sp>
    </p:spTree>
    <p:extLst>
      <p:ext uri="{BB962C8B-B14F-4D97-AF65-F5344CB8AC3E}">
        <p14:creationId xmlns="" xmlns:p14="http://schemas.microsoft.com/office/powerpoint/2010/main" val="29399572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4D1FF2-2AE2-D74F-86A6-0BD7E6A45059}" type="slidenum">
              <a:rPr lang="en-AU" smtClean="0"/>
              <a:pPr>
                <a:defRPr/>
              </a:pPr>
              <a:t>3</a:t>
            </a:fld>
            <a:endParaRPr lang="en-AU"/>
          </a:p>
        </p:txBody>
      </p:sp>
    </p:spTree>
    <p:extLst>
      <p:ext uri="{BB962C8B-B14F-4D97-AF65-F5344CB8AC3E}">
        <p14:creationId xmlns="" xmlns:p14="http://schemas.microsoft.com/office/powerpoint/2010/main" val="5131751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AU" sz="1200" dirty="0" smtClean="0">
              <a:solidFill>
                <a:schemeClr val="tx1"/>
              </a:solidFill>
            </a:endParaRP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4D1FF2-2AE2-D74F-86A6-0BD7E6A45059}" type="slidenum">
              <a:rPr lang="en-AU" smtClean="0"/>
              <a:pPr>
                <a:defRPr/>
              </a:pPr>
              <a:t>6</a:t>
            </a:fld>
            <a:endParaRPr lang="en-AU"/>
          </a:p>
        </p:txBody>
      </p:sp>
    </p:spTree>
    <p:extLst>
      <p:ext uri="{BB962C8B-B14F-4D97-AF65-F5344CB8AC3E}">
        <p14:creationId xmlns="" xmlns:p14="http://schemas.microsoft.com/office/powerpoint/2010/main" val="2859462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AU" sz="1200" dirty="0" smtClean="0">
                <a:solidFill>
                  <a:schemeClr val="tx1"/>
                </a:solidFill>
              </a:rPr>
              <a:t>Much more extensive regional analysis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AU" sz="1200" dirty="0" smtClean="0">
                <a:solidFill>
                  <a:schemeClr val="tx1"/>
                </a:solidFill>
              </a:rPr>
              <a:t>Inclusion of regional sea level rise &amp; extremes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AU" sz="1200" dirty="0" smtClean="0">
              <a:solidFill>
                <a:schemeClr val="tx1"/>
              </a:solidFill>
            </a:endParaRP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4D1FF2-2AE2-D74F-86A6-0BD7E6A45059}" type="slidenum">
              <a:rPr lang="en-AU" smtClean="0"/>
              <a:pPr>
                <a:defRPr/>
              </a:pPr>
              <a:t>7</a:t>
            </a:fld>
            <a:endParaRPr lang="en-AU"/>
          </a:p>
        </p:txBody>
      </p:sp>
    </p:spTree>
    <p:extLst>
      <p:ext uri="{BB962C8B-B14F-4D97-AF65-F5344CB8AC3E}">
        <p14:creationId xmlns="" xmlns:p14="http://schemas.microsoft.com/office/powerpoint/2010/main" val="36408280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AU" sz="1200" dirty="0" smtClean="0">
                <a:solidFill>
                  <a:schemeClr val="tx1"/>
                </a:solidFill>
              </a:rPr>
              <a:t>Much more extensive regional analysis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AU" sz="1200" dirty="0" smtClean="0">
                <a:solidFill>
                  <a:schemeClr val="tx1"/>
                </a:solidFill>
              </a:rPr>
              <a:t>Inclusion of regional sea level rise &amp; extremes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AU" sz="1200" dirty="0" smtClean="0">
              <a:solidFill>
                <a:schemeClr val="tx1"/>
              </a:solidFill>
            </a:endParaRP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4D1FF2-2AE2-D74F-86A6-0BD7E6A45059}" type="slidenum">
              <a:rPr lang="en-AU" smtClean="0"/>
              <a:pPr>
                <a:defRPr/>
              </a:pPr>
              <a:t>8</a:t>
            </a:fld>
            <a:endParaRPr lang="en-AU"/>
          </a:p>
        </p:txBody>
      </p:sp>
    </p:spTree>
    <p:extLst>
      <p:ext uri="{BB962C8B-B14F-4D97-AF65-F5344CB8AC3E}">
        <p14:creationId xmlns="" xmlns:p14="http://schemas.microsoft.com/office/powerpoint/2010/main" val="36408280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Concentrations,</a:t>
            </a:r>
            <a:r>
              <a:rPr lang="en-US" baseline="0" dirty="0" smtClean="0"/>
              <a:t> parts per million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4D1FF2-2AE2-D74F-86A6-0BD7E6A45059}" type="slidenum">
              <a:rPr lang="en-AU" smtClean="0"/>
              <a:pPr>
                <a:defRPr/>
              </a:pPr>
              <a:t>9</a:t>
            </a:fld>
            <a:endParaRPr lang="en-AU"/>
          </a:p>
        </p:txBody>
      </p:sp>
    </p:spTree>
    <p:extLst>
      <p:ext uri="{BB962C8B-B14F-4D97-AF65-F5344CB8AC3E}">
        <p14:creationId xmlns="" xmlns:p14="http://schemas.microsoft.com/office/powerpoint/2010/main" val="1967072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l">
              <a:lnSpc>
                <a:spcPct val="170000"/>
              </a:lnSpc>
            </a:pPr>
            <a:r>
              <a:rPr lang="en-AU" sz="1200" dirty="0" smtClean="0">
                <a:solidFill>
                  <a:schemeClr val="tx1"/>
                </a:solidFill>
              </a:rPr>
              <a:t>More extensive model evaluation</a:t>
            </a:r>
          </a:p>
          <a:p>
            <a:pPr algn="l">
              <a:lnSpc>
                <a:spcPct val="170000"/>
              </a:lnSpc>
            </a:pPr>
            <a:r>
              <a:rPr lang="en-AU" sz="1200" dirty="0" smtClean="0">
                <a:solidFill>
                  <a:schemeClr val="tx1"/>
                </a:solidFill>
              </a:rPr>
              <a:t>Use of multiple lines of evidence to assess confidence in projections</a:t>
            </a: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4D1FF2-2AE2-D74F-86A6-0BD7E6A45059}" type="slidenum">
              <a:rPr lang="en-AU" smtClean="0"/>
              <a:pPr>
                <a:defRPr/>
              </a:pPr>
              <a:t>10</a:t>
            </a:fld>
            <a:endParaRPr lang="en-AU"/>
          </a:p>
        </p:txBody>
      </p:sp>
    </p:spTree>
    <p:extLst>
      <p:ext uri="{BB962C8B-B14F-4D97-AF65-F5344CB8AC3E}">
        <p14:creationId xmlns="" xmlns:p14="http://schemas.microsoft.com/office/powerpoint/2010/main" val="28855628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See</a:t>
            </a:r>
            <a:r>
              <a:rPr lang="en-US" baseline="0" dirty="0" smtClean="0"/>
              <a:t> through?</a:t>
            </a:r>
          </a:p>
          <a:p>
            <a:r>
              <a:rPr lang="en-US" baseline="0" dirty="0" smtClean="0"/>
              <a:t>Wipe reveal for each RCP</a:t>
            </a:r>
          </a:p>
          <a:p>
            <a:r>
              <a:rPr lang="en-US" baseline="0" dirty="0" smtClean="0"/>
              <a:t>Keep all RCPS on one screen.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4D1FF2-2AE2-D74F-86A6-0BD7E6A45059}" type="slidenum">
              <a:rPr lang="en-AU" smtClean="0"/>
              <a:pPr>
                <a:defRPr/>
              </a:pPr>
              <a:t>12</a:t>
            </a:fld>
            <a:endParaRPr lang="en-AU"/>
          </a:p>
        </p:txBody>
      </p:sp>
    </p:spTree>
    <p:extLst>
      <p:ext uri="{BB962C8B-B14F-4D97-AF65-F5344CB8AC3E}">
        <p14:creationId xmlns="" xmlns:p14="http://schemas.microsoft.com/office/powerpoint/2010/main" val="26054149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4D1FF2-2AE2-D74F-86A6-0BD7E6A45059}" type="slidenum">
              <a:rPr lang="en-AU" smtClean="0"/>
              <a:pPr>
                <a:defRPr/>
              </a:pPr>
              <a:t>13</a:t>
            </a:fld>
            <a:endParaRPr lang="en-AU"/>
          </a:p>
        </p:txBody>
      </p:sp>
    </p:spTree>
    <p:extLst>
      <p:ext uri="{BB962C8B-B14F-4D97-AF65-F5344CB8AC3E}">
        <p14:creationId xmlns="" xmlns:p14="http://schemas.microsoft.com/office/powerpoint/2010/main" val="4981333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pening / Hold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" y="0"/>
            <a:ext cx="9158399" cy="686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2006157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 ww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CIA_POWERPOINT BACKGROUND_RGB-OLIVE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53"/>
            <a:ext cx="9235748" cy="692681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2350914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8400" cy="686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Placeholder 14"/>
          <p:cNvSpPr>
            <a:spLocks noGrp="1"/>
          </p:cNvSpPr>
          <p:nvPr>
            <p:ph type="body" sz="quarter" idx="12" hasCustomPrompt="1"/>
          </p:nvPr>
        </p:nvSpPr>
        <p:spPr>
          <a:xfrm>
            <a:off x="720000" y="2520000"/>
            <a:ext cx="7668000" cy="1125024"/>
          </a:xfrm>
          <a:prstGeom prst="rect">
            <a:avLst/>
          </a:prstGeom>
        </p:spPr>
        <p:txBody>
          <a:bodyPr vert="horz"/>
          <a:lstStyle>
            <a:lvl1pPr marL="0" indent="0" algn="ctr">
              <a:buFontTx/>
              <a:buNone/>
              <a:defRPr sz="3200" cap="all" spc="150" baseline="0">
                <a:latin typeface="+mj-lt"/>
              </a:defRPr>
            </a:lvl1pPr>
            <a:lvl2pPr marL="215900" indent="0">
              <a:buFontTx/>
              <a:buNone/>
              <a:defRPr sz="3200">
                <a:latin typeface="+mj-lt"/>
              </a:defRPr>
            </a:lvl2pPr>
            <a:lvl3pPr marL="431800" indent="0">
              <a:buFontTx/>
              <a:buNone/>
              <a:defRPr sz="3200">
                <a:latin typeface="+mj-lt"/>
              </a:defRPr>
            </a:lvl3pPr>
            <a:lvl4pPr marL="647700" indent="0">
              <a:buFontTx/>
              <a:buNone/>
              <a:defRPr sz="3200">
                <a:latin typeface="+mj-lt"/>
              </a:defRPr>
            </a:lvl4pPr>
            <a:lvl5pPr marL="863600" indent="0">
              <a:buFontTx/>
              <a:buNone/>
              <a:defRPr sz="3200">
                <a:latin typeface="+mj-lt"/>
              </a:defRPr>
            </a:lvl5pPr>
          </a:lstStyle>
          <a:p>
            <a:pPr lvl="0"/>
            <a:r>
              <a:rPr lang="en-AU" dirty="0" smtClean="0"/>
              <a:t>Click to add </a:t>
            </a:r>
            <a:r>
              <a:rPr lang="en-AU" dirty="0" err="1" smtClean="0"/>
              <a:t>powerPoint</a:t>
            </a:r>
            <a:r>
              <a:rPr lang="en-AU" dirty="0" smtClean="0"/>
              <a:t/>
            </a:r>
            <a:br>
              <a:rPr lang="en-AU" dirty="0" smtClean="0"/>
            </a:br>
            <a:r>
              <a:rPr lang="en-AU" dirty="0" smtClean="0"/>
              <a:t>presentation title here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719138" y="3780000"/>
            <a:ext cx="7668000" cy="720000"/>
          </a:xfrm>
          <a:prstGeom prst="rect">
            <a:avLst/>
          </a:prstGeom>
        </p:spPr>
        <p:txBody>
          <a:bodyPr vert="horz"/>
          <a:lstStyle>
            <a:lvl1pPr marL="0" indent="0" algn="ctr">
              <a:buFontTx/>
              <a:buNone/>
              <a:defRPr sz="2400" b="1" cap="all" spc="150" baseline="0"/>
            </a:lvl1pPr>
            <a:lvl2pPr marL="215900" indent="0">
              <a:buFontTx/>
              <a:buNone/>
              <a:defRPr sz="2400" b="1"/>
            </a:lvl2pPr>
            <a:lvl3pPr marL="431800" indent="0">
              <a:buFontTx/>
              <a:buNone/>
              <a:defRPr sz="2400" b="1"/>
            </a:lvl3pPr>
            <a:lvl4pPr marL="647700" indent="0">
              <a:buFontTx/>
              <a:buNone/>
              <a:defRPr sz="2400" b="1"/>
            </a:lvl4pPr>
            <a:lvl5pPr marL="863600" indent="0">
              <a:buFontTx/>
              <a:buNone/>
              <a:defRPr sz="2400" b="1"/>
            </a:lvl5pPr>
          </a:lstStyle>
          <a:p>
            <a:pPr lvl="0"/>
            <a:r>
              <a:rPr lang="en-AU" dirty="0" smtClean="0"/>
              <a:t>Add subtitle or delete</a:t>
            </a:r>
          </a:p>
        </p:txBody>
      </p:sp>
    </p:spTree>
    <p:extLst>
      <p:ext uri="{BB962C8B-B14F-4D97-AF65-F5344CB8AC3E}">
        <p14:creationId xmlns="" xmlns:p14="http://schemas.microsoft.com/office/powerpoint/2010/main" val="36531112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1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720000" y="1800000"/>
            <a:ext cx="7560840" cy="4320480"/>
          </a:xfrm>
          <a:prstGeom prst="rect">
            <a:avLst/>
          </a:prstGeom>
        </p:spPr>
        <p:txBody>
          <a:bodyPr lIns="0" tIns="0" rIns="0"/>
          <a:lstStyle>
            <a:lvl1pPr marL="0" indent="0">
              <a:buClr>
                <a:schemeClr val="tx1"/>
              </a:buClr>
              <a:buSzPct val="90000"/>
              <a:buFontTx/>
              <a:buNone/>
              <a:defRPr sz="2200">
                <a:solidFill>
                  <a:schemeClr val="tx2"/>
                </a:solidFill>
                <a:latin typeface="+mn-lt"/>
              </a:defRPr>
            </a:lvl1pPr>
            <a:lvl2pPr marL="432000" indent="-216000">
              <a:buSzPct val="80000"/>
              <a:buFont typeface="Arial"/>
              <a:buChar char="•"/>
              <a:defRPr>
                <a:solidFill>
                  <a:schemeClr val="tx2"/>
                </a:solidFill>
              </a:defRPr>
            </a:lvl2pPr>
            <a:lvl3pPr marL="648000" indent="-216000">
              <a:buSzPct val="80000"/>
              <a:buFont typeface="Arial"/>
              <a:buChar char="•"/>
              <a:defRPr>
                <a:solidFill>
                  <a:schemeClr val="tx2"/>
                </a:solidFill>
              </a:defRPr>
            </a:lvl3pPr>
            <a:lvl4pPr marL="864000" indent="-216000">
              <a:buSzPct val="80000"/>
              <a:buFont typeface="Arial"/>
              <a:buChar char="•"/>
              <a:defRPr>
                <a:solidFill>
                  <a:schemeClr val="tx2"/>
                </a:solidFill>
              </a:defRPr>
            </a:lvl4pPr>
            <a:lvl5pPr marL="1080000" indent="-216000">
              <a:buSzPct val="80000"/>
              <a:buFont typeface="Arial"/>
              <a:buChar char="•"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AU" dirty="0" smtClean="0"/>
              <a:t>Click to edit single-column text here.</a:t>
            </a:r>
          </a:p>
          <a:p>
            <a:pPr lvl="1"/>
            <a:r>
              <a:rPr lang="en-AU" dirty="0" smtClean="0"/>
              <a:t>Second level</a:t>
            </a:r>
          </a:p>
          <a:p>
            <a:pPr lvl="2"/>
            <a:r>
              <a:rPr lang="en-AU" dirty="0" smtClean="0"/>
              <a:t>Third level</a:t>
            </a:r>
          </a:p>
          <a:p>
            <a:pPr lvl="3"/>
            <a:r>
              <a:rPr lang="en-AU" dirty="0" smtClean="0"/>
              <a:t>Fourth level</a:t>
            </a:r>
          </a:p>
          <a:p>
            <a:pPr lvl="4"/>
            <a:r>
              <a:rPr lang="en-AU" dirty="0" smtClean="0"/>
              <a:t>Fifth level.</a:t>
            </a:r>
            <a:endParaRPr lang="en-AU" dirty="0"/>
          </a:p>
        </p:txBody>
      </p:sp>
      <p:sp>
        <p:nvSpPr>
          <p:cNvPr id="7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719138" y="900000"/>
            <a:ext cx="7560000" cy="720000"/>
          </a:xfrm>
          <a:prstGeom prst="rect">
            <a:avLst/>
          </a:prstGeom>
        </p:spPr>
        <p:txBody>
          <a:bodyPr vert="horz" lIns="0" tIns="0" rIns="0"/>
          <a:lstStyle>
            <a:lvl1pPr marL="0" indent="0" algn="l">
              <a:buFontTx/>
              <a:buNone/>
              <a:defRPr sz="2400" b="0" i="0" cap="all" spc="150" baseline="0"/>
            </a:lvl1pPr>
            <a:lvl2pPr marL="215900" indent="0">
              <a:buFontTx/>
              <a:buNone/>
              <a:defRPr sz="2400" b="1"/>
            </a:lvl2pPr>
            <a:lvl3pPr marL="431800" indent="0">
              <a:buFontTx/>
              <a:buNone/>
              <a:defRPr sz="2400" b="1"/>
            </a:lvl3pPr>
            <a:lvl4pPr marL="647700" indent="0">
              <a:buFontTx/>
              <a:buNone/>
              <a:defRPr sz="2400" b="1"/>
            </a:lvl4pPr>
            <a:lvl5pPr marL="863600" indent="0">
              <a:buFontTx/>
              <a:buNone/>
              <a:defRPr sz="2400" b="1"/>
            </a:lvl5pPr>
          </a:lstStyle>
          <a:p>
            <a:pPr lvl="0"/>
            <a:r>
              <a:rPr lang="en-AU" dirty="0" smtClean="0"/>
              <a:t>Click to add title</a:t>
            </a:r>
          </a:p>
        </p:txBody>
      </p:sp>
    </p:spTree>
    <p:extLst>
      <p:ext uri="{BB962C8B-B14F-4D97-AF65-F5344CB8AC3E}">
        <p14:creationId xmlns="" xmlns:p14="http://schemas.microsoft.com/office/powerpoint/2010/main" val="32737280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2 Column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 hasCustomPrompt="1"/>
          </p:nvPr>
        </p:nvSpPr>
        <p:spPr>
          <a:xfrm>
            <a:off x="720000" y="1800000"/>
            <a:ext cx="3600400" cy="4320480"/>
          </a:xfrm>
          <a:prstGeom prst="rect">
            <a:avLst/>
          </a:prstGeom>
        </p:spPr>
        <p:txBody>
          <a:bodyPr lIns="0" tIns="0" r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SzPct val="90000"/>
              <a:buFontTx/>
              <a:buNone/>
              <a:tabLst/>
              <a:defRPr sz="2200" baseline="0">
                <a:solidFill>
                  <a:schemeClr val="tx1"/>
                </a:solidFill>
              </a:defRPr>
            </a:lvl1pPr>
            <a:lvl2pPr marL="432000" indent="-216000">
              <a:buSzPct val="80000"/>
              <a:buFont typeface="Arial"/>
              <a:buChar char="•"/>
              <a:defRPr>
                <a:solidFill>
                  <a:schemeClr val="tx1"/>
                </a:solidFill>
              </a:defRPr>
            </a:lvl2pPr>
            <a:lvl3pPr marL="648000" indent="-216000">
              <a:buSzPct val="80000"/>
              <a:buFont typeface="Arial"/>
              <a:buChar char="•"/>
              <a:defRPr>
                <a:solidFill>
                  <a:schemeClr val="tx1"/>
                </a:solidFill>
              </a:defRPr>
            </a:lvl3pPr>
            <a:lvl4pPr marL="864000" indent="-216000">
              <a:buSzPct val="80000"/>
              <a:buFont typeface="Arial"/>
              <a:buChar char="•"/>
              <a:defRPr>
                <a:solidFill>
                  <a:schemeClr val="tx1"/>
                </a:solidFill>
              </a:defRPr>
            </a:lvl4pPr>
            <a:lvl5pPr marL="1080000" indent="-216000">
              <a:buSzPct val="80000"/>
              <a:buFont typeface="Arial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AU" dirty="0" smtClean="0"/>
              <a:t>Click to edit two-column text.</a:t>
            </a:r>
          </a:p>
          <a:p>
            <a:pPr lvl="1"/>
            <a:r>
              <a:rPr lang="en-AU" dirty="0" smtClean="0"/>
              <a:t>Second level</a:t>
            </a:r>
          </a:p>
          <a:p>
            <a:pPr lvl="2"/>
            <a:r>
              <a:rPr lang="en-AU" dirty="0" smtClean="0"/>
              <a:t>Third level</a:t>
            </a:r>
          </a:p>
          <a:p>
            <a:pPr lvl="3"/>
            <a:r>
              <a:rPr lang="en-AU" dirty="0" smtClean="0"/>
              <a:t>Fourth level</a:t>
            </a:r>
          </a:p>
          <a:p>
            <a:pPr lvl="4"/>
            <a:r>
              <a:rPr lang="en-AU" dirty="0" smtClean="0"/>
              <a:t>Fifth level.</a:t>
            </a:r>
            <a:endParaRPr lang="en-AU" dirty="0"/>
          </a:p>
        </p:txBody>
      </p:sp>
      <p:sp>
        <p:nvSpPr>
          <p:cNvPr id="9" name="Content Placeholder 2"/>
          <p:cNvSpPr>
            <a:spLocks noGrp="1"/>
          </p:cNvSpPr>
          <p:nvPr>
            <p:ph idx="10" hasCustomPrompt="1"/>
          </p:nvPr>
        </p:nvSpPr>
        <p:spPr>
          <a:xfrm>
            <a:off x="4752020" y="1800000"/>
            <a:ext cx="3600400" cy="4320480"/>
          </a:xfrm>
          <a:prstGeom prst="rect">
            <a:avLst/>
          </a:prstGeom>
        </p:spPr>
        <p:txBody>
          <a:bodyPr lIns="0" tIns="0" r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SzPct val="90000"/>
              <a:buFontTx/>
              <a:buNone/>
              <a:tabLst/>
              <a:defRPr sz="2200">
                <a:solidFill>
                  <a:schemeClr val="tx1"/>
                </a:solidFill>
              </a:defRPr>
            </a:lvl1pPr>
            <a:lvl2pPr marL="432000" indent="-216000">
              <a:buSzPct val="80000"/>
              <a:buFont typeface="Arial"/>
              <a:buChar char="•"/>
              <a:defRPr>
                <a:solidFill>
                  <a:schemeClr val="tx1"/>
                </a:solidFill>
              </a:defRPr>
            </a:lvl2pPr>
            <a:lvl3pPr marL="648000" indent="-216000">
              <a:buSzPct val="80000"/>
              <a:buFont typeface="Arial"/>
              <a:buChar char="•"/>
              <a:defRPr>
                <a:solidFill>
                  <a:schemeClr val="tx1"/>
                </a:solidFill>
              </a:defRPr>
            </a:lvl3pPr>
            <a:lvl4pPr marL="864000" indent="-216000">
              <a:buSzPct val="80000"/>
              <a:buFont typeface="Arial"/>
              <a:buChar char="•"/>
              <a:defRPr>
                <a:solidFill>
                  <a:schemeClr val="tx1"/>
                </a:solidFill>
              </a:defRPr>
            </a:lvl4pPr>
            <a:lvl5pPr marL="1080000" indent="-216000">
              <a:buSzPct val="80000"/>
              <a:buFont typeface="Arial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AU" dirty="0" smtClean="0"/>
              <a:t>Click to edit two-column text.</a:t>
            </a:r>
          </a:p>
          <a:p>
            <a:pPr lvl="1"/>
            <a:r>
              <a:rPr lang="en-AU" dirty="0" smtClean="0"/>
              <a:t>Second level</a:t>
            </a:r>
          </a:p>
          <a:p>
            <a:pPr lvl="2"/>
            <a:r>
              <a:rPr lang="en-AU" dirty="0" smtClean="0"/>
              <a:t>Third level</a:t>
            </a:r>
          </a:p>
          <a:p>
            <a:pPr lvl="3"/>
            <a:r>
              <a:rPr lang="en-AU" dirty="0" smtClean="0"/>
              <a:t>Fourth level</a:t>
            </a:r>
          </a:p>
          <a:p>
            <a:pPr lvl="4"/>
            <a:r>
              <a:rPr lang="en-AU" dirty="0" smtClean="0"/>
              <a:t>Fifth level.</a:t>
            </a:r>
            <a:endParaRPr lang="en-AU" dirty="0"/>
          </a:p>
        </p:txBody>
      </p:sp>
      <p:sp>
        <p:nvSpPr>
          <p:cNvPr id="8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719138" y="900000"/>
            <a:ext cx="7560000" cy="720000"/>
          </a:xfrm>
          <a:prstGeom prst="rect">
            <a:avLst/>
          </a:prstGeom>
        </p:spPr>
        <p:txBody>
          <a:bodyPr vert="horz" lIns="0" tIns="0" rIns="0"/>
          <a:lstStyle>
            <a:lvl1pPr marL="0" indent="0" algn="l">
              <a:buFontTx/>
              <a:buNone/>
              <a:defRPr sz="2400" b="0" i="0" cap="all" spc="150" baseline="0"/>
            </a:lvl1pPr>
            <a:lvl2pPr marL="215900" indent="0">
              <a:buFontTx/>
              <a:buNone/>
              <a:defRPr sz="2400" b="1"/>
            </a:lvl2pPr>
            <a:lvl3pPr marL="431800" indent="0">
              <a:buFontTx/>
              <a:buNone/>
              <a:defRPr sz="2400" b="1"/>
            </a:lvl3pPr>
            <a:lvl4pPr marL="647700" indent="0">
              <a:buFontTx/>
              <a:buNone/>
              <a:defRPr sz="2400" b="1"/>
            </a:lvl4pPr>
            <a:lvl5pPr marL="863600" indent="0">
              <a:buFontTx/>
              <a:buNone/>
              <a:defRPr sz="2400" b="1"/>
            </a:lvl5pPr>
          </a:lstStyle>
          <a:p>
            <a:pPr lvl="0"/>
            <a:r>
              <a:rPr lang="en-AU" dirty="0" smtClean="0"/>
              <a:t>Click to add title</a:t>
            </a:r>
          </a:p>
        </p:txBody>
      </p:sp>
    </p:spTree>
    <p:extLst>
      <p:ext uri="{BB962C8B-B14F-4D97-AF65-F5344CB8AC3E}">
        <p14:creationId xmlns="" xmlns:p14="http://schemas.microsoft.com/office/powerpoint/2010/main" val="24876384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3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2"/>
          <p:cNvSpPr>
            <a:spLocks noGrp="1"/>
          </p:cNvSpPr>
          <p:nvPr>
            <p:ph idx="1" hasCustomPrompt="1"/>
          </p:nvPr>
        </p:nvSpPr>
        <p:spPr>
          <a:xfrm>
            <a:off x="720000" y="1800000"/>
            <a:ext cx="2376264" cy="4320480"/>
          </a:xfrm>
          <a:prstGeom prst="rect">
            <a:avLst/>
          </a:prstGeom>
        </p:spPr>
        <p:txBody>
          <a:bodyPr lIns="0" tIns="0" r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SzPct val="90000"/>
              <a:buFontTx/>
              <a:buNone/>
              <a:tabLst/>
              <a:defRPr sz="2200" baseline="0">
                <a:solidFill>
                  <a:schemeClr val="tx1"/>
                </a:solidFill>
              </a:defRPr>
            </a:lvl1pPr>
            <a:lvl2pPr marL="432000" indent="-216000">
              <a:buSzPct val="80000"/>
              <a:buFont typeface="Arial"/>
              <a:buChar char="•"/>
              <a:defRPr>
                <a:solidFill>
                  <a:schemeClr val="tx1"/>
                </a:solidFill>
              </a:defRPr>
            </a:lvl2pPr>
            <a:lvl3pPr marL="648000" indent="-216000">
              <a:buSzPct val="80000"/>
              <a:buFont typeface="Arial"/>
              <a:buChar char="•"/>
              <a:defRPr>
                <a:solidFill>
                  <a:schemeClr val="tx1"/>
                </a:solidFill>
              </a:defRPr>
            </a:lvl3pPr>
            <a:lvl4pPr marL="864000" indent="-216000">
              <a:buSzPct val="80000"/>
              <a:buFont typeface="Arial"/>
              <a:buChar char="•"/>
              <a:defRPr>
                <a:solidFill>
                  <a:schemeClr val="tx1"/>
                </a:solidFill>
              </a:defRPr>
            </a:lvl4pPr>
            <a:lvl5pPr marL="1080000" indent="-216000">
              <a:buSzPct val="80000"/>
              <a:buFont typeface="Arial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AU" dirty="0" smtClean="0"/>
              <a:t>Click to edit three-column text here:</a:t>
            </a:r>
          </a:p>
          <a:p>
            <a:pPr lvl="1"/>
            <a:r>
              <a:rPr lang="en-AU" dirty="0" smtClean="0"/>
              <a:t>Second level</a:t>
            </a:r>
          </a:p>
          <a:p>
            <a:pPr lvl="2"/>
            <a:r>
              <a:rPr lang="en-AU" dirty="0" smtClean="0"/>
              <a:t>Third level</a:t>
            </a:r>
          </a:p>
          <a:p>
            <a:pPr lvl="3"/>
            <a:r>
              <a:rPr lang="en-AU" dirty="0" smtClean="0"/>
              <a:t>Fourth level</a:t>
            </a:r>
          </a:p>
          <a:p>
            <a:pPr lvl="4"/>
            <a:r>
              <a:rPr lang="en-AU" dirty="0" smtClean="0"/>
              <a:t>Fifth level.</a:t>
            </a:r>
            <a:endParaRPr lang="en-AU" dirty="0"/>
          </a:p>
        </p:txBody>
      </p:sp>
      <p:sp>
        <p:nvSpPr>
          <p:cNvPr id="15" name="Content Placeholder 2"/>
          <p:cNvSpPr>
            <a:spLocks noGrp="1"/>
          </p:cNvSpPr>
          <p:nvPr>
            <p:ph idx="10" hasCustomPrompt="1"/>
          </p:nvPr>
        </p:nvSpPr>
        <p:spPr>
          <a:xfrm>
            <a:off x="3366080" y="1800000"/>
            <a:ext cx="2376264" cy="4320480"/>
          </a:xfrm>
          <a:prstGeom prst="rect">
            <a:avLst/>
          </a:prstGeom>
        </p:spPr>
        <p:txBody>
          <a:bodyPr lIns="0" tIns="0" r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SzPct val="90000"/>
              <a:buFontTx/>
              <a:buNone/>
              <a:tabLst/>
              <a:defRPr sz="2200">
                <a:solidFill>
                  <a:schemeClr val="tx1"/>
                </a:solidFill>
              </a:defRPr>
            </a:lvl1pPr>
            <a:lvl2pPr marL="432000" indent="-216000">
              <a:buSzPct val="80000"/>
              <a:buFont typeface="Arial"/>
              <a:buChar char="•"/>
              <a:defRPr>
                <a:solidFill>
                  <a:schemeClr val="tx1"/>
                </a:solidFill>
              </a:defRPr>
            </a:lvl2pPr>
            <a:lvl3pPr marL="648000" indent="-216000">
              <a:buSzPct val="80000"/>
              <a:buFont typeface="Arial"/>
              <a:buChar char="•"/>
              <a:defRPr>
                <a:solidFill>
                  <a:schemeClr val="tx1"/>
                </a:solidFill>
              </a:defRPr>
            </a:lvl3pPr>
            <a:lvl4pPr marL="864000" indent="-216000">
              <a:buSzPct val="80000"/>
              <a:buFont typeface="Arial"/>
              <a:buChar char="•"/>
              <a:defRPr>
                <a:solidFill>
                  <a:schemeClr val="tx1"/>
                </a:solidFill>
              </a:defRPr>
            </a:lvl4pPr>
            <a:lvl5pPr marL="1080000" indent="-216000">
              <a:buSzPct val="80000"/>
              <a:buFont typeface="Arial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AU" dirty="0" smtClean="0"/>
              <a:t>Click to edit three-column text here:</a:t>
            </a:r>
          </a:p>
          <a:p>
            <a:pPr lvl="1"/>
            <a:r>
              <a:rPr lang="en-AU" dirty="0" smtClean="0"/>
              <a:t>Second level</a:t>
            </a:r>
          </a:p>
          <a:p>
            <a:pPr lvl="2"/>
            <a:r>
              <a:rPr lang="en-AU" dirty="0" smtClean="0"/>
              <a:t>Third level</a:t>
            </a:r>
          </a:p>
          <a:p>
            <a:pPr lvl="3"/>
            <a:r>
              <a:rPr lang="en-AU" dirty="0" smtClean="0"/>
              <a:t>Fourth level</a:t>
            </a:r>
          </a:p>
          <a:p>
            <a:pPr lvl="4"/>
            <a:r>
              <a:rPr lang="en-AU" dirty="0" smtClean="0"/>
              <a:t>Fifth level.</a:t>
            </a:r>
            <a:endParaRPr lang="en-AU" dirty="0"/>
          </a:p>
        </p:txBody>
      </p:sp>
      <p:sp>
        <p:nvSpPr>
          <p:cNvPr id="16" name="Content Placeholder 2"/>
          <p:cNvSpPr>
            <a:spLocks noGrp="1"/>
          </p:cNvSpPr>
          <p:nvPr>
            <p:ph idx="11" hasCustomPrompt="1"/>
          </p:nvPr>
        </p:nvSpPr>
        <p:spPr>
          <a:xfrm>
            <a:off x="6012160" y="1800000"/>
            <a:ext cx="2376264" cy="4320480"/>
          </a:xfrm>
          <a:prstGeom prst="rect">
            <a:avLst/>
          </a:prstGeom>
        </p:spPr>
        <p:txBody>
          <a:bodyPr lIns="0" tIns="0" r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SzPct val="90000"/>
              <a:buFontTx/>
              <a:buNone/>
              <a:tabLst/>
              <a:defRPr sz="2200" baseline="0">
                <a:solidFill>
                  <a:schemeClr val="tx1"/>
                </a:solidFill>
              </a:defRPr>
            </a:lvl1pPr>
            <a:lvl2pPr marL="432000" indent="-216000">
              <a:buSzPct val="80000"/>
              <a:buFont typeface="Arial"/>
              <a:buChar char="•"/>
              <a:defRPr>
                <a:solidFill>
                  <a:schemeClr val="tx1"/>
                </a:solidFill>
              </a:defRPr>
            </a:lvl2pPr>
            <a:lvl3pPr marL="648000" indent="-216000">
              <a:buSzPct val="80000"/>
              <a:buFont typeface="Arial"/>
              <a:buChar char="•"/>
              <a:defRPr>
                <a:solidFill>
                  <a:schemeClr val="tx1"/>
                </a:solidFill>
              </a:defRPr>
            </a:lvl3pPr>
            <a:lvl4pPr marL="864000" indent="-216000">
              <a:buSzPct val="80000"/>
              <a:buFont typeface="Arial"/>
              <a:buChar char="•"/>
              <a:defRPr>
                <a:solidFill>
                  <a:schemeClr val="tx1"/>
                </a:solidFill>
              </a:defRPr>
            </a:lvl4pPr>
            <a:lvl5pPr marL="1080000" indent="-216000">
              <a:buSzPct val="80000"/>
              <a:buFont typeface="Arial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AU" dirty="0" smtClean="0"/>
              <a:t>Click to edit three-column text here:</a:t>
            </a:r>
          </a:p>
          <a:p>
            <a:pPr lvl="1"/>
            <a:r>
              <a:rPr lang="en-AU" dirty="0" smtClean="0"/>
              <a:t>Second level</a:t>
            </a:r>
          </a:p>
          <a:p>
            <a:pPr lvl="2"/>
            <a:r>
              <a:rPr lang="en-AU" dirty="0" smtClean="0"/>
              <a:t>Third level</a:t>
            </a:r>
          </a:p>
          <a:p>
            <a:pPr lvl="3"/>
            <a:r>
              <a:rPr lang="en-AU" dirty="0" smtClean="0"/>
              <a:t>Fourth level</a:t>
            </a:r>
          </a:p>
          <a:p>
            <a:pPr lvl="4"/>
            <a:r>
              <a:rPr lang="en-AU" dirty="0" smtClean="0"/>
              <a:t>Fifth level.</a:t>
            </a:r>
            <a:endParaRPr lang="en-AU" dirty="0"/>
          </a:p>
        </p:txBody>
      </p:sp>
      <p:sp>
        <p:nvSpPr>
          <p:cNvPr id="19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719138" y="900000"/>
            <a:ext cx="7560000" cy="720000"/>
          </a:xfrm>
          <a:prstGeom prst="rect">
            <a:avLst/>
          </a:prstGeom>
        </p:spPr>
        <p:txBody>
          <a:bodyPr vert="horz" lIns="0" tIns="0" rIns="0"/>
          <a:lstStyle>
            <a:lvl1pPr marL="0" indent="0" algn="l">
              <a:buFontTx/>
              <a:buNone/>
              <a:defRPr sz="2400" b="0" i="0" cap="all" spc="150" baseline="0"/>
            </a:lvl1pPr>
            <a:lvl2pPr marL="215900" indent="0">
              <a:buFontTx/>
              <a:buNone/>
              <a:defRPr sz="2400" b="1"/>
            </a:lvl2pPr>
            <a:lvl3pPr marL="431800" indent="0">
              <a:buFontTx/>
              <a:buNone/>
              <a:defRPr sz="2400" b="1"/>
            </a:lvl3pPr>
            <a:lvl4pPr marL="647700" indent="0">
              <a:buFontTx/>
              <a:buNone/>
              <a:defRPr sz="2400" b="1"/>
            </a:lvl4pPr>
            <a:lvl5pPr marL="863600" indent="0">
              <a:buFontTx/>
              <a:buNone/>
              <a:defRPr sz="2400" b="1"/>
            </a:lvl5pPr>
          </a:lstStyle>
          <a:p>
            <a:pPr lvl="0"/>
            <a:r>
              <a:rPr lang="en-AU" dirty="0" smtClean="0"/>
              <a:t>Click to add title</a:t>
            </a:r>
          </a:p>
        </p:txBody>
      </p:sp>
    </p:spTree>
    <p:extLst>
      <p:ext uri="{BB962C8B-B14F-4D97-AF65-F5344CB8AC3E}">
        <p14:creationId xmlns="" xmlns:p14="http://schemas.microsoft.com/office/powerpoint/2010/main" val="3828848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719138" y="900000"/>
            <a:ext cx="7560000" cy="720000"/>
          </a:xfrm>
          <a:prstGeom prst="rect">
            <a:avLst/>
          </a:prstGeom>
        </p:spPr>
        <p:txBody>
          <a:bodyPr vert="horz" lIns="0" tIns="0" rIns="0"/>
          <a:lstStyle>
            <a:lvl1pPr marL="0" indent="0" algn="l">
              <a:buFontTx/>
              <a:buNone/>
              <a:defRPr sz="2400" b="0" i="0" cap="all" spc="150" baseline="0"/>
            </a:lvl1pPr>
            <a:lvl2pPr marL="215900" indent="0">
              <a:buFontTx/>
              <a:buNone/>
              <a:defRPr sz="2400" b="1"/>
            </a:lvl2pPr>
            <a:lvl3pPr marL="431800" indent="0">
              <a:buFontTx/>
              <a:buNone/>
              <a:defRPr sz="2400" b="1"/>
            </a:lvl3pPr>
            <a:lvl4pPr marL="647700" indent="0">
              <a:buFontTx/>
              <a:buNone/>
              <a:defRPr sz="2400" b="1"/>
            </a:lvl4pPr>
            <a:lvl5pPr marL="863600" indent="0">
              <a:buFontTx/>
              <a:buNone/>
              <a:defRPr sz="2400" b="1"/>
            </a:lvl5pPr>
          </a:lstStyle>
          <a:p>
            <a:pPr lvl="0"/>
            <a:r>
              <a:rPr lang="en-AU" dirty="0" smtClean="0"/>
              <a:t>Click to add title</a:t>
            </a:r>
          </a:p>
        </p:txBody>
      </p:sp>
    </p:spTree>
    <p:extLst>
      <p:ext uri="{BB962C8B-B14F-4D97-AF65-F5344CB8AC3E}">
        <p14:creationId xmlns="" xmlns:p14="http://schemas.microsoft.com/office/powerpoint/2010/main" val="22601015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Start - Blue Gu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8400" cy="686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Placeholder 14"/>
          <p:cNvSpPr>
            <a:spLocks noGrp="1"/>
          </p:cNvSpPr>
          <p:nvPr>
            <p:ph type="body" sz="quarter" idx="12" hasCustomPrompt="1"/>
          </p:nvPr>
        </p:nvSpPr>
        <p:spPr>
          <a:xfrm>
            <a:off x="720000" y="2520000"/>
            <a:ext cx="7668000" cy="1125024"/>
          </a:xfrm>
          <a:prstGeom prst="rect">
            <a:avLst/>
          </a:prstGeom>
        </p:spPr>
        <p:txBody>
          <a:bodyPr vert="horz"/>
          <a:lstStyle>
            <a:lvl1pPr marL="0" indent="0" algn="ctr">
              <a:buFontTx/>
              <a:buNone/>
              <a:defRPr sz="3200" cap="all" spc="150" baseline="0">
                <a:latin typeface="+mj-lt"/>
              </a:defRPr>
            </a:lvl1pPr>
            <a:lvl2pPr marL="215900" indent="0">
              <a:buFontTx/>
              <a:buNone/>
              <a:defRPr sz="3200">
                <a:latin typeface="+mj-lt"/>
              </a:defRPr>
            </a:lvl2pPr>
            <a:lvl3pPr marL="431800" indent="0">
              <a:buFontTx/>
              <a:buNone/>
              <a:defRPr sz="3200">
                <a:latin typeface="+mj-lt"/>
              </a:defRPr>
            </a:lvl3pPr>
            <a:lvl4pPr marL="647700" indent="0">
              <a:buFontTx/>
              <a:buNone/>
              <a:defRPr sz="3200">
                <a:latin typeface="+mj-lt"/>
              </a:defRPr>
            </a:lvl4pPr>
            <a:lvl5pPr marL="863600" indent="0">
              <a:buFontTx/>
              <a:buNone/>
              <a:defRPr sz="3200">
                <a:latin typeface="+mj-lt"/>
              </a:defRPr>
            </a:lvl5pPr>
          </a:lstStyle>
          <a:p>
            <a:pPr lvl="0"/>
            <a:r>
              <a:rPr lang="en-AU" dirty="0" smtClean="0"/>
              <a:t>Click to add new section</a:t>
            </a:r>
            <a:br>
              <a:rPr lang="en-AU" dirty="0" smtClean="0"/>
            </a:br>
            <a:r>
              <a:rPr lang="en-AU" dirty="0" smtClean="0"/>
              <a:t>start title here</a:t>
            </a:r>
          </a:p>
        </p:txBody>
      </p:sp>
      <p:sp>
        <p:nvSpPr>
          <p:cNvPr id="8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719138" y="3780000"/>
            <a:ext cx="7668000" cy="720000"/>
          </a:xfrm>
          <a:prstGeom prst="rect">
            <a:avLst/>
          </a:prstGeom>
        </p:spPr>
        <p:txBody>
          <a:bodyPr vert="horz"/>
          <a:lstStyle>
            <a:lvl1pPr marL="0" indent="0" algn="ctr">
              <a:buFontTx/>
              <a:buNone/>
              <a:defRPr sz="2400" b="1" cap="all" spc="150" baseline="0"/>
            </a:lvl1pPr>
            <a:lvl2pPr marL="215900" indent="0">
              <a:buFontTx/>
              <a:buNone/>
              <a:defRPr sz="2400" b="1"/>
            </a:lvl2pPr>
            <a:lvl3pPr marL="431800" indent="0">
              <a:buFontTx/>
              <a:buNone/>
              <a:defRPr sz="2400" b="1"/>
            </a:lvl3pPr>
            <a:lvl4pPr marL="647700" indent="0">
              <a:buFontTx/>
              <a:buNone/>
              <a:defRPr sz="2400" b="1"/>
            </a:lvl4pPr>
            <a:lvl5pPr marL="863600" indent="0">
              <a:buFontTx/>
              <a:buNone/>
              <a:defRPr sz="2400" b="1"/>
            </a:lvl5pPr>
          </a:lstStyle>
          <a:p>
            <a:pPr lvl="0"/>
            <a:r>
              <a:rPr lang="en-AU" dirty="0" smtClean="0"/>
              <a:t>add subtitle or delete</a:t>
            </a:r>
          </a:p>
        </p:txBody>
      </p:sp>
    </p:spTree>
    <p:extLst>
      <p:ext uri="{BB962C8B-B14F-4D97-AF65-F5344CB8AC3E}">
        <p14:creationId xmlns="" xmlns:p14="http://schemas.microsoft.com/office/powerpoint/2010/main" val="96739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719138" y="900000"/>
            <a:ext cx="7560000" cy="720000"/>
          </a:xfrm>
          <a:prstGeom prst="rect">
            <a:avLst/>
          </a:prstGeom>
        </p:spPr>
        <p:txBody>
          <a:bodyPr vert="horz" lIns="0" tIns="0" rIns="0"/>
          <a:lstStyle>
            <a:lvl1pPr marL="0" indent="0" algn="l">
              <a:buFontTx/>
              <a:buNone/>
              <a:defRPr sz="2400" b="0" i="0" cap="all" spc="150" baseline="0"/>
            </a:lvl1pPr>
            <a:lvl2pPr marL="215900" indent="0">
              <a:buFontTx/>
              <a:buNone/>
              <a:defRPr sz="2400" b="1"/>
            </a:lvl2pPr>
            <a:lvl3pPr marL="431800" indent="0">
              <a:buFontTx/>
              <a:buNone/>
              <a:defRPr sz="2400" b="1"/>
            </a:lvl3pPr>
            <a:lvl4pPr marL="647700" indent="0">
              <a:buFontTx/>
              <a:buNone/>
              <a:defRPr sz="2400" b="1"/>
            </a:lvl4pPr>
            <a:lvl5pPr marL="863600" indent="0">
              <a:buFontTx/>
              <a:buNone/>
              <a:defRPr sz="2400" b="1"/>
            </a:lvl5pPr>
          </a:lstStyle>
          <a:p>
            <a:pPr lvl="0"/>
            <a:r>
              <a:rPr lang="en-AU" dirty="0" smtClean="0"/>
              <a:t>Click to add title</a:t>
            </a:r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4"/>
          </p:nvPr>
        </p:nvSpPr>
        <p:spPr>
          <a:xfrm>
            <a:off x="719138" y="2160000"/>
            <a:ext cx="7561262" cy="3960000"/>
          </a:xfrm>
          <a:prstGeom prst="rect">
            <a:avLst/>
          </a:prstGeom>
        </p:spPr>
        <p:txBody>
          <a:bodyPr vert="horz"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lvl="0"/>
            <a:r>
              <a:rPr lang="en-US" noProof="0" smtClean="0"/>
              <a:t>Click icon to add table</a:t>
            </a:r>
            <a:endParaRPr lang="en-US" noProof="0" dirty="0"/>
          </a:p>
        </p:txBody>
      </p:sp>
    </p:spTree>
    <p:extLst>
      <p:ext uri="{BB962C8B-B14F-4D97-AF65-F5344CB8AC3E}">
        <p14:creationId xmlns="" xmlns:p14="http://schemas.microsoft.com/office/powerpoint/2010/main" val="34783783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&amp; Pictur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719138" y="900000"/>
            <a:ext cx="7560000" cy="720000"/>
          </a:xfrm>
          <a:prstGeom prst="rect">
            <a:avLst/>
          </a:prstGeom>
        </p:spPr>
        <p:txBody>
          <a:bodyPr vert="horz" lIns="0" tIns="0" rIns="0"/>
          <a:lstStyle>
            <a:lvl1pPr marL="0" indent="0" algn="l">
              <a:buFontTx/>
              <a:buNone/>
              <a:defRPr sz="2400" b="0" i="0" cap="all" spc="150" baseline="0"/>
            </a:lvl1pPr>
            <a:lvl2pPr marL="215900" indent="0">
              <a:buFontTx/>
              <a:buNone/>
              <a:defRPr sz="2400" b="1"/>
            </a:lvl2pPr>
            <a:lvl3pPr marL="431800" indent="0">
              <a:buFontTx/>
              <a:buNone/>
              <a:defRPr sz="2400" b="1"/>
            </a:lvl3pPr>
            <a:lvl4pPr marL="647700" indent="0">
              <a:buFontTx/>
              <a:buNone/>
              <a:defRPr sz="2400" b="1"/>
            </a:lvl4pPr>
            <a:lvl5pPr marL="863600" indent="0">
              <a:buFontTx/>
              <a:buNone/>
              <a:defRPr sz="2400" b="1"/>
            </a:lvl5pPr>
          </a:lstStyle>
          <a:p>
            <a:pPr lvl="0"/>
            <a:r>
              <a:rPr lang="en-AU" dirty="0" smtClean="0"/>
              <a:t>Click to add title</a:t>
            </a:r>
          </a:p>
        </p:txBody>
      </p:sp>
      <p:sp>
        <p:nvSpPr>
          <p:cNvPr id="4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719138" y="2159999"/>
            <a:ext cx="7561262" cy="3960000"/>
          </a:xfrm>
          <a:prstGeom prst="rect">
            <a:avLst/>
          </a:prstGeom>
        </p:spPr>
        <p:txBody>
          <a:bodyPr vert="horz" lIns="0" tIns="0" rIns="0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719572" y="1700808"/>
            <a:ext cx="7560000" cy="360040"/>
          </a:xfrm>
          <a:prstGeom prst="rect">
            <a:avLst/>
          </a:prstGeom>
        </p:spPr>
        <p:txBody>
          <a:bodyPr vert="horz" lIns="0" tIns="0" rIns="0"/>
          <a:lstStyle>
            <a:lvl1pPr marL="0" indent="0" algn="l">
              <a:buFontTx/>
              <a:buNone/>
              <a:defRPr sz="1600" b="1" i="0" cap="all" spc="150" baseline="0"/>
            </a:lvl1pPr>
            <a:lvl2pPr marL="215900" indent="0">
              <a:buFontTx/>
              <a:buNone/>
              <a:defRPr sz="2400" b="1"/>
            </a:lvl2pPr>
            <a:lvl3pPr marL="431800" indent="0">
              <a:buFontTx/>
              <a:buNone/>
              <a:defRPr sz="2400" b="1"/>
            </a:lvl3pPr>
            <a:lvl4pPr marL="647700" indent="0">
              <a:buFontTx/>
              <a:buNone/>
              <a:defRPr sz="2400" b="1"/>
            </a:lvl4pPr>
            <a:lvl5pPr marL="863600" indent="0">
              <a:buFontTx/>
              <a:buNone/>
              <a:defRPr sz="2400" b="1"/>
            </a:lvl5pPr>
          </a:lstStyle>
          <a:p>
            <a:pPr lvl="0"/>
            <a:r>
              <a:rPr lang="en-AU" dirty="0" smtClean="0"/>
              <a:t>Click to add photo caption</a:t>
            </a:r>
          </a:p>
        </p:txBody>
      </p:sp>
      <p:pic>
        <p:nvPicPr>
          <p:cNvPr id="2" name="Picture 1" descr="CCIA_POWERPOINT FOOTER_RGB-WHITE.png"/>
          <p:cNvPicPr>
            <a:picLocks noChangeAspect="1"/>
          </p:cNvPicPr>
          <p:nvPr userDrawn="1"/>
        </p:nvPicPr>
        <p:blipFill>
          <a:blip r:embed="rId2" cstate="email">
            <a:alphaModFix amt="25000"/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90000"/>
            <a:ext cx="9144000" cy="55168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316933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3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" y="6390000"/>
            <a:ext cx="9144305" cy="551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4" r:id="rId2"/>
    <p:sldLayoutId id="2147483758" r:id="rId3"/>
    <p:sldLayoutId id="2147483765" r:id="rId4"/>
    <p:sldLayoutId id="2147483759" r:id="rId5"/>
    <p:sldLayoutId id="2147483760" r:id="rId6"/>
    <p:sldLayoutId id="2147483766" r:id="rId7"/>
    <p:sldLayoutId id="2147483761" r:id="rId8"/>
    <p:sldLayoutId id="2147483767" r:id="rId9"/>
    <p:sldLayoutId id="2147483768" r:id="rId10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215900" indent="-215900" algn="l" rtl="0" eaLnBrk="1" fontAlgn="base" hangingPunct="1">
        <a:spcBef>
          <a:spcPts val="600"/>
        </a:spcBef>
        <a:spcAft>
          <a:spcPct val="0"/>
        </a:spcAft>
        <a:buFont typeface="Arial" charset="0"/>
        <a:buChar char="•"/>
        <a:defRPr sz="2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431800" indent="-21590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Font typeface="Calibri" charset="0"/>
        <a:buChar char="•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647700" indent="-21590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Font typeface="Calibri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863600" indent="-21590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Font typeface="Calibri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1079500" indent="-21590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Font typeface="Calibri" charset="0"/>
        <a:buChar char="•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3906797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719138" y="548680"/>
            <a:ext cx="7560000" cy="720000"/>
          </a:xfrm>
        </p:spPr>
        <p:txBody>
          <a:bodyPr/>
          <a:lstStyle/>
          <a:p>
            <a:r>
              <a:rPr lang="en-AU" b="1" dirty="0" smtClean="0"/>
              <a:t>Assessing confidence in projections</a:t>
            </a:r>
          </a:p>
        </p:txBody>
      </p:sp>
      <p:graphicFrame>
        <p:nvGraphicFramePr>
          <p:cNvPr id="4" name="Table Placeholder 3"/>
          <p:cNvGraphicFramePr>
            <a:graphicFrameLocks noGrp="1"/>
          </p:cNvGraphicFramePr>
          <p:nvPr>
            <p:ph type="tbl" sz="quarter" idx="14"/>
          </p:nvPr>
        </p:nvGraphicFramePr>
        <p:xfrm>
          <a:off x="306134" y="1441876"/>
          <a:ext cx="8552934" cy="44784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P:\work\NRM Projections\Photos\iStock photos\Dust storm.jpg"/>
          <p:cNvPicPr>
            <a:picLocks noChangeAspect="1" noChangeArrowheads="1"/>
          </p:cNvPicPr>
          <p:nvPr/>
        </p:nvPicPr>
        <p:blipFill>
          <a:blip r:embed="rId2" cstate="print">
            <a:lum contrast="-20000"/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AU" b="1" dirty="0" smtClean="0">
                <a:solidFill>
                  <a:srgbClr val="FBFEFF"/>
                </a:solidFill>
              </a:rPr>
              <a:t>Australia will warm substantially during the 21</a:t>
            </a:r>
            <a:r>
              <a:rPr lang="en-AU" b="1" baseline="30000" dirty="0" smtClean="0">
                <a:solidFill>
                  <a:srgbClr val="FBFEFF"/>
                </a:solidFill>
              </a:rPr>
              <a:t>st</a:t>
            </a:r>
            <a:r>
              <a:rPr lang="en-AU" b="1" dirty="0" smtClean="0">
                <a:solidFill>
                  <a:srgbClr val="FBFEFF"/>
                </a:solidFill>
              </a:rPr>
              <a:t> century</a:t>
            </a:r>
            <a:endParaRPr lang="en-AU" b="1" dirty="0">
              <a:solidFill>
                <a:srgbClr val="FBFEFF"/>
              </a:solidFill>
            </a:endParaRPr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0" y="1341643"/>
            <a:ext cx="2160270" cy="387766"/>
          </a:xfrm>
        </p:spPr>
        <p:txBody>
          <a:bodyPr/>
          <a:lstStyle/>
          <a:p>
            <a:pPr algn="ctr"/>
            <a:r>
              <a:rPr lang="en-US" sz="1600" b="1" dirty="0" smtClean="0"/>
              <a:t>Temperature</a:t>
            </a:r>
          </a:p>
        </p:txBody>
      </p:sp>
      <p:pic>
        <p:nvPicPr>
          <p:cNvPr id="6" name="Picture 3" descr="P:\work\NRM Projections\Communication\Design\• ICON SET_ON WHITE_PNG FILES\PNG FILES\Temperature_ICON_On Whit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9428" y="148590"/>
            <a:ext cx="1161415" cy="1161415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6596390"/>
            <a:ext cx="121605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chemeClr val="tx1">
                    <a:lumMod val="20000"/>
                    <a:lumOff val="80000"/>
                  </a:schemeClr>
                </a:solidFill>
              </a:rPr>
              <a:t>iStock</a:t>
            </a:r>
            <a:endParaRPr lang="en-AU" sz="1100" dirty="0">
              <a:solidFill>
                <a:schemeClr val="tx1">
                  <a:lumMod val="20000"/>
                  <a:lumOff val="8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1977390" y="900000"/>
            <a:ext cx="6301748" cy="720000"/>
          </a:xfrm>
        </p:spPr>
        <p:txBody>
          <a:bodyPr/>
          <a:lstStyle/>
          <a:p>
            <a:r>
              <a:rPr lang="en-AU" b="1" dirty="0" smtClean="0"/>
              <a:t>Australia will warm substantially during the 21</a:t>
            </a:r>
            <a:r>
              <a:rPr lang="en-AU" b="1" baseline="30000" dirty="0" smtClean="0"/>
              <a:t>st</a:t>
            </a:r>
            <a:r>
              <a:rPr lang="en-AU" b="1" dirty="0" smtClean="0"/>
              <a:t> century</a:t>
            </a:r>
            <a:endParaRPr lang="en-AU" b="1" dirty="0"/>
          </a:p>
        </p:txBody>
      </p:sp>
      <p:pic>
        <p:nvPicPr>
          <p:cNvPr id="8" name="Picture 3" descr="P:\work\NRM Projections\Communication\Design\• ICON SET_ON WHITE_PNG FILES\PNG FILES\Temperature_ICON_On Whit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3728" y="697230"/>
            <a:ext cx="1161415" cy="1161415"/>
          </a:xfrm>
          <a:prstGeom prst="rect">
            <a:avLst/>
          </a:prstGeom>
          <a:noFill/>
        </p:spPr>
      </p:pic>
      <p:pic>
        <p:nvPicPr>
          <p:cNvPr id="65544" name="Picture 8" descr="http://climate-data.it.csiro.au/cmip5_plots/CMIP5_draft_plots/TOD/Brochure/Brochure_timeseries_tas_AUS_presentation_rcp26_20141007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767" y="2024743"/>
            <a:ext cx="8353096" cy="4176548"/>
          </a:xfrm>
          <a:prstGeom prst="rect">
            <a:avLst/>
          </a:prstGeom>
          <a:noFill/>
        </p:spPr>
      </p:pic>
      <p:pic>
        <p:nvPicPr>
          <p:cNvPr id="65546" name="Picture 10" descr="http://climate-data.it.csiro.au/cmip5_plots/CMIP5_draft_plots/TOD/Brochure/Brochure_timeseries_tas_AUS_presentation_rcp45_20141007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16384" y="2024743"/>
            <a:ext cx="3764479" cy="4176548"/>
          </a:xfrm>
          <a:prstGeom prst="rect">
            <a:avLst/>
          </a:prstGeom>
          <a:noFill/>
        </p:spPr>
      </p:pic>
      <p:pic>
        <p:nvPicPr>
          <p:cNvPr id="65548" name="Picture 12" descr="http://climate-data.it.csiro.au/cmip5_plots/CMIP5_draft_plots/TOD/Brochure/Brochure_timeseries_tas_AUS_presentation_rcp85_20141007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 l="6454"/>
          <a:stretch>
            <a:fillRect/>
          </a:stretch>
        </p:blipFill>
        <p:spPr bwMode="auto">
          <a:xfrm>
            <a:off x="866899" y="2024743"/>
            <a:ext cx="7813964" cy="41765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5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65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1977390" y="900000"/>
            <a:ext cx="6301748" cy="720000"/>
          </a:xfrm>
        </p:spPr>
        <p:txBody>
          <a:bodyPr/>
          <a:lstStyle/>
          <a:p>
            <a:r>
              <a:rPr lang="en-AU" b="1" dirty="0" smtClean="0">
                <a:solidFill>
                  <a:schemeClr val="tx2"/>
                </a:solidFill>
              </a:rPr>
              <a:t>Australia will warm substantially during the 21</a:t>
            </a:r>
            <a:r>
              <a:rPr lang="en-AU" b="1" baseline="30000" dirty="0" smtClean="0">
                <a:solidFill>
                  <a:schemeClr val="tx2"/>
                </a:solidFill>
              </a:rPr>
              <a:t>st</a:t>
            </a:r>
            <a:r>
              <a:rPr lang="en-AU" b="1" dirty="0" smtClean="0">
                <a:solidFill>
                  <a:schemeClr val="tx2"/>
                </a:solidFill>
              </a:rPr>
              <a:t> century</a:t>
            </a:r>
            <a:endParaRPr lang="en-AU" b="1" dirty="0">
              <a:solidFill>
                <a:schemeClr val="tx2"/>
              </a:solidFill>
            </a:endParaRPr>
          </a:p>
        </p:txBody>
      </p:sp>
      <p:pic>
        <p:nvPicPr>
          <p:cNvPr id="8" name="Picture 3" descr="P:\work\NRM Projections\Communication\Design\• ICON SET_ON WHITE_PNG FILES\PNG FILES\Temperature_ICON_On Whit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3728" y="697230"/>
            <a:ext cx="1161415" cy="1161415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740229" y="2183130"/>
            <a:ext cx="7852227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>
                <a:solidFill>
                  <a:schemeClr val="tx2"/>
                </a:solidFill>
              </a:rPr>
              <a:t>There is </a:t>
            </a:r>
            <a:r>
              <a:rPr lang="en-AU" i="1" dirty="0" smtClean="0">
                <a:solidFill>
                  <a:schemeClr val="tx2"/>
                </a:solidFill>
              </a:rPr>
              <a:t>very high confidence </a:t>
            </a:r>
            <a:r>
              <a:rPr lang="en-AU" dirty="0" smtClean="0">
                <a:solidFill>
                  <a:schemeClr val="tx2"/>
                </a:solidFill>
              </a:rPr>
              <a:t>in continued increases of mean, daily minimum and daily maximum temperatures throughout this century for all regions in Australia.</a:t>
            </a:r>
          </a:p>
          <a:p>
            <a:endParaRPr lang="en-US" dirty="0" smtClean="0">
              <a:solidFill>
                <a:schemeClr val="tx2"/>
              </a:solidFill>
            </a:endParaRPr>
          </a:p>
          <a:p>
            <a:r>
              <a:rPr lang="en-AU" dirty="0" smtClean="0">
                <a:solidFill>
                  <a:schemeClr val="tx2"/>
                </a:solidFill>
              </a:rPr>
              <a:t>Warming will be large compared to natural variability in the near future (2030) </a:t>
            </a:r>
            <a:r>
              <a:rPr lang="en-AU" i="1" dirty="0" smtClean="0">
                <a:solidFill>
                  <a:schemeClr val="tx2"/>
                </a:solidFill>
              </a:rPr>
              <a:t>(high confidence) </a:t>
            </a:r>
            <a:r>
              <a:rPr lang="en-AU" dirty="0" smtClean="0">
                <a:solidFill>
                  <a:schemeClr val="tx2"/>
                </a:solidFill>
              </a:rPr>
              <a:t>and very large compared to natural variability late in the century (2090) under high emissions (</a:t>
            </a:r>
            <a:r>
              <a:rPr lang="en-AU" i="1" dirty="0" smtClean="0">
                <a:solidFill>
                  <a:schemeClr val="tx2"/>
                </a:solidFill>
              </a:rPr>
              <a:t>very high confidence</a:t>
            </a:r>
            <a:r>
              <a:rPr lang="en-AU" dirty="0" smtClean="0">
                <a:solidFill>
                  <a:schemeClr val="tx2"/>
                </a:solidFill>
              </a:rPr>
              <a:t>).</a:t>
            </a:r>
          </a:p>
          <a:p>
            <a:endParaRPr lang="en-US" i="1" dirty="0" smtClean="0">
              <a:solidFill>
                <a:schemeClr val="tx2"/>
              </a:solidFill>
            </a:endParaRPr>
          </a:p>
          <a:p>
            <a:r>
              <a:rPr lang="en-AU" dirty="0" smtClean="0">
                <a:solidFill>
                  <a:schemeClr val="tx2"/>
                </a:solidFill>
              </a:rPr>
              <a:t>More frequent and hotter hot days (</a:t>
            </a:r>
            <a:r>
              <a:rPr lang="en-AU" i="1" dirty="0" smtClean="0">
                <a:solidFill>
                  <a:schemeClr val="tx2"/>
                </a:solidFill>
              </a:rPr>
              <a:t>very high confidence</a:t>
            </a:r>
            <a:r>
              <a:rPr lang="en-AU" dirty="0" smtClean="0">
                <a:solidFill>
                  <a:schemeClr val="tx2"/>
                </a:solidFill>
              </a:rPr>
              <a:t>)</a:t>
            </a:r>
            <a:r>
              <a:rPr lang="en-AU" i="1" dirty="0" smtClean="0">
                <a:solidFill>
                  <a:schemeClr val="tx2"/>
                </a:solidFill>
              </a:rPr>
              <a:t>.</a:t>
            </a:r>
            <a:r>
              <a:rPr lang="en-AU" dirty="0" smtClean="0">
                <a:solidFill>
                  <a:schemeClr val="tx2"/>
                </a:solidFill>
              </a:rPr>
              <a:t> </a:t>
            </a:r>
          </a:p>
          <a:p>
            <a:endParaRPr lang="en-AU" dirty="0" smtClean="0">
              <a:solidFill>
                <a:schemeClr val="tx2"/>
              </a:solidFill>
            </a:endParaRPr>
          </a:p>
          <a:p>
            <a:r>
              <a:rPr lang="en-AU" dirty="0" smtClean="0">
                <a:solidFill>
                  <a:schemeClr val="tx2"/>
                </a:solidFill>
              </a:rPr>
              <a:t>Fewer frost days are projected (</a:t>
            </a:r>
            <a:r>
              <a:rPr lang="en-AU" i="1" dirty="0" smtClean="0">
                <a:solidFill>
                  <a:schemeClr val="tx2"/>
                </a:solidFill>
              </a:rPr>
              <a:t>high confidence</a:t>
            </a:r>
            <a:r>
              <a:rPr lang="en-AU" dirty="0" smtClean="0">
                <a:solidFill>
                  <a:schemeClr val="tx2"/>
                </a:solidFill>
              </a:rPr>
              <a:t>)</a:t>
            </a:r>
            <a:endParaRPr lang="en-AU" i="1" dirty="0" smtClean="0">
              <a:solidFill>
                <a:schemeClr val="tx2"/>
              </a:solidFill>
            </a:endParaRPr>
          </a:p>
          <a:p>
            <a:endParaRPr lang="en-AU" i="1" dirty="0" smtClean="0"/>
          </a:p>
          <a:p>
            <a:endParaRPr lang="en-US" i="1" dirty="0" smtClean="0"/>
          </a:p>
          <a:p>
            <a:endParaRPr lang="en-A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/>
          <p:nvPr/>
        </p:nvGrpSpPr>
        <p:grpSpPr>
          <a:xfrm>
            <a:off x="1383030" y="334668"/>
            <a:ext cx="6217920" cy="6271872"/>
            <a:chOff x="2137410" y="834390"/>
            <a:chExt cx="5269230" cy="5314950"/>
          </a:xfrm>
        </p:grpSpPr>
        <p:pic>
          <p:nvPicPr>
            <p:cNvPr id="3074" name="Picture 2" descr="C:\Users\Ger070\Dropbox\NRM Climate Change Projections\Technical Report\Figures\Chapter 2\TR_Figure2.3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 l="33642" t="7627" r="6345" b="8128"/>
            <a:stretch>
              <a:fillRect/>
            </a:stretch>
          </p:blipFill>
          <p:spPr bwMode="auto">
            <a:xfrm>
              <a:off x="2217420" y="834390"/>
              <a:ext cx="5189220" cy="5154930"/>
            </a:xfrm>
            <a:prstGeom prst="rect">
              <a:avLst/>
            </a:prstGeom>
            <a:noFill/>
          </p:spPr>
        </p:pic>
        <p:sp>
          <p:nvSpPr>
            <p:cNvPr id="4" name="Rectangle 3"/>
            <p:cNvSpPr/>
            <p:nvPr/>
          </p:nvSpPr>
          <p:spPr>
            <a:xfrm>
              <a:off x="2137410" y="5703570"/>
              <a:ext cx="2103120" cy="4457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3714749" y="1005840"/>
            <a:ext cx="33718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1.3 </a:t>
            </a:r>
            <a:r>
              <a:rPr lang="en-US" sz="2000" b="1" dirty="0" smtClean="0">
                <a:solidFill>
                  <a:schemeClr val="accent1">
                    <a:lumMod val="50000"/>
                  </a:schemeClr>
                </a:solidFill>
              </a:rPr>
              <a:t>←</a:t>
            </a:r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 +</a:t>
            </a:r>
            <a:r>
              <a:rPr lang="en-US" sz="3200" b="1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1.7 </a:t>
            </a:r>
            <a:r>
              <a:rPr lang="en-AU" sz="3200" b="1" baseline="40000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o</a:t>
            </a:r>
            <a:r>
              <a:rPr lang="en-US" sz="3200" b="1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C</a:t>
            </a:r>
            <a:r>
              <a:rPr lang="en-AU" sz="3200" b="1" baseline="500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000" b="1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→ 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2.6</a:t>
            </a:r>
            <a:endParaRPr lang="en-US" sz="3200" b="1" dirty="0" smtClean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86989" y="2861310"/>
            <a:ext cx="33718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+mn-lt"/>
              </a:rPr>
              <a:t>1.5 </a:t>
            </a:r>
            <a:r>
              <a:rPr lang="en-US" sz="2000" b="1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←</a:t>
            </a:r>
            <a:r>
              <a:rPr lang="en-US" sz="2800" b="1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+mn-lt"/>
              </a:rPr>
              <a:t> +</a:t>
            </a:r>
            <a:r>
              <a:rPr lang="en-US" sz="3200" b="1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+mn-lt"/>
              </a:rPr>
              <a:t>2.1 </a:t>
            </a:r>
            <a:r>
              <a:rPr lang="en-AU" sz="3200" b="1" baseline="400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o</a:t>
            </a:r>
            <a:r>
              <a:rPr lang="en-US" sz="3200" b="1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C</a:t>
            </a:r>
            <a:r>
              <a:rPr lang="en-AU" sz="3200" b="1" baseline="500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000" b="1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+mn-lt"/>
              </a:rPr>
              <a:t>→ </a:t>
            </a:r>
            <a:r>
              <a:rPr lang="en-US" sz="2400" b="1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+mn-lt"/>
              </a:rPr>
              <a:t>2.9</a:t>
            </a:r>
            <a:endParaRPr lang="en-US" sz="2800" b="1" dirty="0" smtClean="0">
              <a:solidFill>
                <a:schemeClr val="accent5">
                  <a:lumMod val="20000"/>
                  <a:lumOff val="80000"/>
                </a:schemeClr>
              </a:solidFill>
              <a:latin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133599" y="4922520"/>
            <a:ext cx="33718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accent3"/>
                </a:solidFill>
                <a:latin typeface="+mn-lt"/>
              </a:rPr>
              <a:t>1.2 </a:t>
            </a:r>
            <a:r>
              <a:rPr lang="en-US" sz="2000" b="1" dirty="0" smtClean="0">
                <a:solidFill>
                  <a:schemeClr val="accent3"/>
                </a:solidFill>
              </a:rPr>
              <a:t>←</a:t>
            </a:r>
            <a:r>
              <a:rPr lang="en-US" sz="2800" b="1" dirty="0" smtClean="0">
                <a:solidFill>
                  <a:schemeClr val="accent3"/>
                </a:solidFill>
                <a:latin typeface="+mn-lt"/>
              </a:rPr>
              <a:t> +</a:t>
            </a:r>
            <a:r>
              <a:rPr lang="en-US" sz="3200" b="1" dirty="0" smtClean="0">
                <a:solidFill>
                  <a:schemeClr val="accent3"/>
                </a:solidFill>
                <a:latin typeface="+mn-lt"/>
              </a:rPr>
              <a:t>1.7 </a:t>
            </a:r>
            <a:r>
              <a:rPr lang="en-AU" sz="3200" b="1" baseline="40000" dirty="0" smtClean="0">
                <a:solidFill>
                  <a:schemeClr val="accent3"/>
                </a:solidFill>
              </a:rPr>
              <a:t>o</a:t>
            </a:r>
            <a:r>
              <a:rPr lang="en-US" sz="3200" b="1" dirty="0" smtClean="0">
                <a:solidFill>
                  <a:schemeClr val="accent3"/>
                </a:solidFill>
              </a:rPr>
              <a:t>C</a:t>
            </a:r>
            <a:r>
              <a:rPr lang="en-AU" sz="3200" b="1" baseline="50000" dirty="0" smtClean="0">
                <a:solidFill>
                  <a:schemeClr val="accent3"/>
                </a:solidFill>
              </a:rPr>
              <a:t> </a:t>
            </a:r>
            <a:r>
              <a:rPr lang="en-US" sz="2000" b="1" dirty="0" smtClean="0">
                <a:solidFill>
                  <a:schemeClr val="accent3"/>
                </a:solidFill>
                <a:latin typeface="+mn-lt"/>
              </a:rPr>
              <a:t>→ </a:t>
            </a:r>
            <a:r>
              <a:rPr lang="en-US" sz="2400" b="1" dirty="0" smtClean="0">
                <a:solidFill>
                  <a:schemeClr val="accent3"/>
                </a:solidFill>
                <a:latin typeface="+mn-lt"/>
              </a:rPr>
              <a:t>2.1</a:t>
            </a:r>
            <a:endParaRPr lang="en-US" sz="2800" b="1" dirty="0" smtClean="0">
              <a:solidFill>
                <a:schemeClr val="accent3"/>
              </a:solidFill>
              <a:latin typeface="+mn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440930" y="2830830"/>
            <a:ext cx="149733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accent4"/>
                </a:solidFill>
              </a:rPr>
              <a:t>1.3 </a:t>
            </a:r>
          </a:p>
          <a:p>
            <a:pPr algn="ctr"/>
            <a:r>
              <a:rPr lang="en-US" sz="2000" b="1" dirty="0" smtClean="0">
                <a:solidFill>
                  <a:schemeClr val="accent4"/>
                </a:solidFill>
              </a:rPr>
              <a:t>↑</a:t>
            </a:r>
          </a:p>
          <a:p>
            <a:pPr algn="ctr"/>
            <a:r>
              <a:rPr lang="en-US" sz="2000" b="1" dirty="0" smtClean="0">
                <a:solidFill>
                  <a:schemeClr val="accent4"/>
                </a:solidFill>
                <a:latin typeface="+mn-lt"/>
              </a:rPr>
              <a:t>+</a:t>
            </a:r>
            <a:r>
              <a:rPr lang="en-US" sz="3200" b="1" dirty="0" smtClean="0">
                <a:solidFill>
                  <a:schemeClr val="accent4"/>
                </a:solidFill>
                <a:latin typeface="+mn-lt"/>
              </a:rPr>
              <a:t>1.9</a:t>
            </a:r>
            <a:r>
              <a:rPr lang="en-AU" sz="3200" b="1" dirty="0" smtClean="0">
                <a:solidFill>
                  <a:schemeClr val="accent4"/>
                </a:solidFill>
                <a:latin typeface="+mn-lt"/>
              </a:rPr>
              <a:t> </a:t>
            </a:r>
            <a:r>
              <a:rPr lang="en-AU" sz="3200" b="1" baseline="30000" dirty="0" smtClean="0">
                <a:solidFill>
                  <a:schemeClr val="accent4"/>
                </a:solidFill>
                <a:latin typeface="+mn-lt"/>
              </a:rPr>
              <a:t>o</a:t>
            </a:r>
            <a:r>
              <a:rPr lang="en-US" sz="3200" b="1" dirty="0" smtClean="0">
                <a:solidFill>
                  <a:schemeClr val="accent4"/>
                </a:solidFill>
                <a:latin typeface="+mn-lt"/>
              </a:rPr>
              <a:t>C</a:t>
            </a:r>
          </a:p>
          <a:p>
            <a:pPr algn="ctr"/>
            <a:r>
              <a:rPr lang="en-US" sz="2000" b="1" dirty="0" smtClean="0">
                <a:solidFill>
                  <a:schemeClr val="accent4"/>
                </a:solidFill>
                <a:latin typeface="+mn-lt"/>
              </a:rPr>
              <a:t>↓</a:t>
            </a:r>
          </a:p>
          <a:p>
            <a:pPr algn="ctr"/>
            <a:r>
              <a:rPr lang="en-US" sz="2000" b="1" dirty="0" smtClean="0">
                <a:solidFill>
                  <a:schemeClr val="accent4"/>
                </a:solidFill>
                <a:latin typeface="+mn-lt"/>
              </a:rPr>
              <a:t>2.6</a:t>
            </a:r>
          </a:p>
        </p:txBody>
      </p:sp>
      <p:sp>
        <p:nvSpPr>
          <p:cNvPr id="15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0" y="1341643"/>
            <a:ext cx="2160270" cy="1363140"/>
          </a:xfrm>
        </p:spPr>
        <p:txBody>
          <a:bodyPr/>
          <a:lstStyle/>
          <a:p>
            <a:pPr algn="ctr"/>
            <a:r>
              <a:rPr lang="en-US" sz="1600" b="1" dirty="0" smtClean="0"/>
              <a:t>Temperature</a:t>
            </a:r>
          </a:p>
          <a:p>
            <a:pPr algn="ctr"/>
            <a:r>
              <a:rPr lang="en-US" sz="1600" b="1" dirty="0" smtClean="0"/>
              <a:t>INCREASE</a:t>
            </a:r>
          </a:p>
          <a:p>
            <a:pPr algn="ctr"/>
            <a:r>
              <a:rPr lang="en-US" sz="1600" b="1" dirty="0" smtClean="0"/>
              <a:t>2090</a:t>
            </a:r>
          </a:p>
          <a:p>
            <a:pPr algn="ctr"/>
            <a:r>
              <a:rPr lang="en-US" sz="1600" b="1" dirty="0" smtClean="0"/>
              <a:t>Rcp4.5</a:t>
            </a:r>
            <a:endParaRPr lang="en-AU" sz="1600" b="1" dirty="0"/>
          </a:p>
        </p:txBody>
      </p:sp>
      <p:pic>
        <p:nvPicPr>
          <p:cNvPr id="16" name="Picture 3" descr="P:\work\NRM Projections\Communication\Design\• ICON SET_ON WHITE_PNG FILES\PNG FILES\Temperature_ICON_On White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9428" y="148590"/>
            <a:ext cx="1161415" cy="1161415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308112" y="5754757"/>
            <a:ext cx="47012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cap="all" spc="150" dirty="0" smtClean="0">
                <a:latin typeface="+mn-lt"/>
              </a:rPr>
              <a:t>Changes are relative to 1986-2005</a:t>
            </a:r>
            <a:endParaRPr lang="en-AU" b="1" cap="all" spc="150" dirty="0" smtClean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/>
          <p:nvPr/>
        </p:nvGrpSpPr>
        <p:grpSpPr>
          <a:xfrm>
            <a:off x="1383030" y="334668"/>
            <a:ext cx="6217920" cy="6271872"/>
            <a:chOff x="2137410" y="834390"/>
            <a:chExt cx="5269230" cy="5314950"/>
          </a:xfrm>
        </p:grpSpPr>
        <p:pic>
          <p:nvPicPr>
            <p:cNvPr id="3074" name="Picture 2" descr="C:\Users\Ger070\Dropbox\NRM Climate Change Projections\Technical Report\Figures\Chapter 2\TR_Figure2.3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 l="33642" t="7627" r="6345" b="8128"/>
            <a:stretch>
              <a:fillRect/>
            </a:stretch>
          </p:blipFill>
          <p:spPr bwMode="auto">
            <a:xfrm>
              <a:off x="2217420" y="834390"/>
              <a:ext cx="5189220" cy="5154930"/>
            </a:xfrm>
            <a:prstGeom prst="rect">
              <a:avLst/>
            </a:prstGeom>
            <a:noFill/>
          </p:spPr>
        </p:pic>
        <p:sp>
          <p:nvSpPr>
            <p:cNvPr id="4" name="Rectangle 3"/>
            <p:cNvSpPr/>
            <p:nvPr/>
          </p:nvSpPr>
          <p:spPr>
            <a:xfrm>
              <a:off x="2137410" y="5703570"/>
              <a:ext cx="2103120" cy="4457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3714749" y="1005840"/>
            <a:ext cx="33718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2.7 </a:t>
            </a:r>
            <a:r>
              <a:rPr lang="en-US" sz="2000" b="1" dirty="0" smtClean="0">
                <a:solidFill>
                  <a:schemeClr val="accent1">
                    <a:lumMod val="50000"/>
                  </a:schemeClr>
                </a:solidFill>
              </a:rPr>
              <a:t>←</a:t>
            </a:r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 +</a:t>
            </a:r>
            <a:r>
              <a:rPr lang="en-US" sz="3200" b="1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3.7 </a:t>
            </a:r>
            <a:r>
              <a:rPr lang="en-AU" sz="3200" b="1" baseline="40000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o</a:t>
            </a:r>
            <a:r>
              <a:rPr lang="en-US" sz="3200" b="1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C</a:t>
            </a:r>
            <a:r>
              <a:rPr lang="en-AU" sz="3200" b="1" baseline="500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000" b="1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→ 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4.9</a:t>
            </a:r>
            <a:endParaRPr lang="en-US" sz="3200" b="1" dirty="0" smtClean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86989" y="2861310"/>
            <a:ext cx="33718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+mn-lt"/>
              </a:rPr>
              <a:t>2.9 </a:t>
            </a:r>
            <a:r>
              <a:rPr lang="en-US" sz="2000" b="1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←</a:t>
            </a:r>
            <a:r>
              <a:rPr lang="en-US" sz="2800" b="1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+mn-lt"/>
              </a:rPr>
              <a:t> +</a:t>
            </a:r>
            <a:r>
              <a:rPr lang="en-US" sz="3200" b="1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+mn-lt"/>
              </a:rPr>
              <a:t>4.3 </a:t>
            </a:r>
            <a:r>
              <a:rPr lang="en-AU" sz="3200" b="1" baseline="400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o</a:t>
            </a:r>
            <a:r>
              <a:rPr lang="en-US" sz="3200" b="1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C</a:t>
            </a:r>
            <a:r>
              <a:rPr lang="en-AU" sz="3200" b="1" baseline="500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000" b="1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+mn-lt"/>
              </a:rPr>
              <a:t>→ </a:t>
            </a:r>
            <a:r>
              <a:rPr lang="en-US" sz="2400" b="1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+mn-lt"/>
              </a:rPr>
              <a:t>5.3</a:t>
            </a:r>
            <a:endParaRPr lang="en-US" sz="2800" b="1" dirty="0" smtClean="0">
              <a:solidFill>
                <a:schemeClr val="accent5">
                  <a:lumMod val="20000"/>
                  <a:lumOff val="80000"/>
                </a:schemeClr>
              </a:solidFill>
              <a:latin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133599" y="4922520"/>
            <a:ext cx="33718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accent3"/>
                </a:solidFill>
                <a:latin typeface="+mn-lt"/>
              </a:rPr>
              <a:t>2.7 </a:t>
            </a:r>
            <a:r>
              <a:rPr lang="en-US" sz="2000" b="1" dirty="0" smtClean="0">
                <a:solidFill>
                  <a:schemeClr val="accent3"/>
                </a:solidFill>
              </a:rPr>
              <a:t>←</a:t>
            </a:r>
            <a:r>
              <a:rPr lang="en-US" sz="2800" b="1" dirty="0" smtClean="0">
                <a:solidFill>
                  <a:schemeClr val="accent3"/>
                </a:solidFill>
                <a:latin typeface="+mn-lt"/>
              </a:rPr>
              <a:t> +</a:t>
            </a:r>
            <a:r>
              <a:rPr lang="en-US" sz="3200" b="1" dirty="0" smtClean="0">
                <a:solidFill>
                  <a:schemeClr val="accent3"/>
                </a:solidFill>
                <a:latin typeface="+mn-lt"/>
              </a:rPr>
              <a:t>3.5 </a:t>
            </a:r>
            <a:r>
              <a:rPr lang="en-AU" sz="3200" b="1" baseline="40000" dirty="0" smtClean="0">
                <a:solidFill>
                  <a:schemeClr val="accent3"/>
                </a:solidFill>
              </a:rPr>
              <a:t>o</a:t>
            </a:r>
            <a:r>
              <a:rPr lang="en-US" sz="3200" b="1" dirty="0" smtClean="0">
                <a:solidFill>
                  <a:schemeClr val="accent3"/>
                </a:solidFill>
              </a:rPr>
              <a:t>C</a:t>
            </a:r>
            <a:r>
              <a:rPr lang="en-AU" sz="3200" b="1" baseline="50000" dirty="0" smtClean="0">
                <a:solidFill>
                  <a:schemeClr val="accent3"/>
                </a:solidFill>
              </a:rPr>
              <a:t> </a:t>
            </a:r>
            <a:r>
              <a:rPr lang="en-US" sz="2000" b="1" dirty="0" smtClean="0">
                <a:solidFill>
                  <a:schemeClr val="accent3"/>
                </a:solidFill>
                <a:latin typeface="+mn-lt"/>
              </a:rPr>
              <a:t>→ </a:t>
            </a:r>
            <a:r>
              <a:rPr lang="en-US" sz="2400" b="1" dirty="0" smtClean="0">
                <a:solidFill>
                  <a:schemeClr val="accent3"/>
                </a:solidFill>
                <a:latin typeface="+mn-lt"/>
              </a:rPr>
              <a:t>4.2</a:t>
            </a:r>
            <a:endParaRPr lang="en-US" sz="2800" b="1" dirty="0" smtClean="0">
              <a:solidFill>
                <a:schemeClr val="accent3"/>
              </a:solidFill>
              <a:latin typeface="+mn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440930" y="2830830"/>
            <a:ext cx="149733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accent4"/>
                </a:solidFill>
              </a:rPr>
              <a:t>2.8 </a:t>
            </a:r>
          </a:p>
          <a:p>
            <a:pPr algn="ctr"/>
            <a:r>
              <a:rPr lang="en-US" sz="2000" b="1" dirty="0" smtClean="0">
                <a:solidFill>
                  <a:schemeClr val="accent4"/>
                </a:solidFill>
              </a:rPr>
              <a:t>↑</a:t>
            </a:r>
          </a:p>
          <a:p>
            <a:pPr algn="ctr"/>
            <a:r>
              <a:rPr lang="en-US" sz="2000" b="1" dirty="0" smtClean="0">
                <a:solidFill>
                  <a:schemeClr val="accent4"/>
                </a:solidFill>
                <a:latin typeface="+mn-lt"/>
              </a:rPr>
              <a:t>+</a:t>
            </a:r>
            <a:r>
              <a:rPr lang="en-US" sz="3200" b="1" dirty="0" smtClean="0">
                <a:solidFill>
                  <a:schemeClr val="accent4"/>
                </a:solidFill>
                <a:latin typeface="+mn-lt"/>
              </a:rPr>
              <a:t>3.9</a:t>
            </a:r>
            <a:r>
              <a:rPr lang="en-AU" sz="3200" b="1" dirty="0" smtClean="0">
                <a:solidFill>
                  <a:schemeClr val="accent4"/>
                </a:solidFill>
                <a:latin typeface="+mn-lt"/>
              </a:rPr>
              <a:t> </a:t>
            </a:r>
            <a:r>
              <a:rPr lang="en-AU" sz="3200" b="1" baseline="30000" dirty="0" smtClean="0">
                <a:solidFill>
                  <a:schemeClr val="accent4"/>
                </a:solidFill>
                <a:latin typeface="+mn-lt"/>
              </a:rPr>
              <a:t>o</a:t>
            </a:r>
            <a:r>
              <a:rPr lang="en-US" sz="3200" b="1" dirty="0" smtClean="0">
                <a:solidFill>
                  <a:schemeClr val="accent4"/>
                </a:solidFill>
                <a:latin typeface="+mn-lt"/>
              </a:rPr>
              <a:t>C</a:t>
            </a:r>
          </a:p>
          <a:p>
            <a:pPr algn="ctr"/>
            <a:r>
              <a:rPr lang="en-US" sz="2000" b="1" dirty="0" smtClean="0">
                <a:solidFill>
                  <a:schemeClr val="accent4"/>
                </a:solidFill>
                <a:latin typeface="+mn-lt"/>
              </a:rPr>
              <a:t>↓</a:t>
            </a:r>
          </a:p>
          <a:p>
            <a:pPr algn="ctr"/>
            <a:r>
              <a:rPr lang="en-US" sz="2000" b="1" dirty="0" smtClean="0">
                <a:solidFill>
                  <a:schemeClr val="accent4"/>
                </a:solidFill>
                <a:latin typeface="+mn-lt"/>
              </a:rPr>
              <a:t>5.0</a:t>
            </a:r>
          </a:p>
        </p:txBody>
      </p:sp>
      <p:sp>
        <p:nvSpPr>
          <p:cNvPr id="15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0" y="1341643"/>
            <a:ext cx="2160270" cy="1363140"/>
          </a:xfrm>
        </p:spPr>
        <p:txBody>
          <a:bodyPr/>
          <a:lstStyle/>
          <a:p>
            <a:pPr algn="ctr"/>
            <a:r>
              <a:rPr lang="en-US" sz="1600" b="1" dirty="0" smtClean="0"/>
              <a:t>Temperature</a:t>
            </a:r>
          </a:p>
          <a:p>
            <a:pPr algn="ctr"/>
            <a:r>
              <a:rPr lang="en-US" sz="1600" b="1" dirty="0" smtClean="0"/>
              <a:t>INCREASE</a:t>
            </a:r>
          </a:p>
          <a:p>
            <a:pPr algn="ctr"/>
            <a:r>
              <a:rPr lang="en-US" sz="1600" b="1" dirty="0" smtClean="0"/>
              <a:t>2090</a:t>
            </a:r>
          </a:p>
          <a:p>
            <a:pPr algn="ctr"/>
            <a:r>
              <a:rPr lang="en-US" sz="1600" b="1" dirty="0" smtClean="0"/>
              <a:t>Rcp8.5</a:t>
            </a:r>
            <a:endParaRPr lang="en-AU" sz="1600" b="1" dirty="0"/>
          </a:p>
        </p:txBody>
      </p:sp>
      <p:pic>
        <p:nvPicPr>
          <p:cNvPr id="16" name="Picture 3" descr="P:\work\NRM Projections\Communication\Design\• ICON SET_ON WHITE_PNG FILES\PNG FILES\Temperature_ICON_On White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9428" y="148590"/>
            <a:ext cx="1161415" cy="1161415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308112" y="5754757"/>
            <a:ext cx="47012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cap="all" spc="150" dirty="0" smtClean="0">
                <a:latin typeface="+mn-lt"/>
              </a:rPr>
              <a:t>Changes are relative to 1986-2005</a:t>
            </a:r>
            <a:endParaRPr lang="en-AU" b="1" cap="all" spc="150" dirty="0" smtClean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/>
          <p:nvPr/>
        </p:nvGrpSpPr>
        <p:grpSpPr>
          <a:xfrm>
            <a:off x="1383030" y="334668"/>
            <a:ext cx="6217920" cy="6271872"/>
            <a:chOff x="2137410" y="834390"/>
            <a:chExt cx="5269230" cy="5314950"/>
          </a:xfrm>
        </p:grpSpPr>
        <p:pic>
          <p:nvPicPr>
            <p:cNvPr id="3074" name="Picture 2" descr="C:\Users\Ger070\Dropbox\NRM Climate Change Projections\Technical Report\Figures\Chapter 2\TR_Figure2.3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 l="33642" t="7627" r="6345" b="8128"/>
            <a:stretch>
              <a:fillRect/>
            </a:stretch>
          </p:blipFill>
          <p:spPr bwMode="auto">
            <a:xfrm>
              <a:off x="2217420" y="834390"/>
              <a:ext cx="5189220" cy="5154930"/>
            </a:xfrm>
            <a:prstGeom prst="rect">
              <a:avLst/>
            </a:prstGeom>
            <a:noFill/>
          </p:spPr>
        </p:pic>
        <p:sp>
          <p:nvSpPr>
            <p:cNvPr id="4" name="Rectangle 3"/>
            <p:cNvSpPr/>
            <p:nvPr/>
          </p:nvSpPr>
          <p:spPr>
            <a:xfrm>
              <a:off x="2137410" y="5703570"/>
              <a:ext cx="2103120" cy="4457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704849" y="4339590"/>
            <a:ext cx="15925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accent3"/>
                </a:solidFill>
                <a:latin typeface="+mn-lt"/>
              </a:rPr>
              <a:t>PERTH</a:t>
            </a:r>
          </a:p>
          <a:p>
            <a:pPr algn="ctr"/>
            <a:r>
              <a:rPr lang="en-US" sz="2000" b="1" dirty="0" smtClean="0">
                <a:solidFill>
                  <a:schemeClr val="accent3"/>
                </a:solidFill>
                <a:latin typeface="+mn-lt"/>
              </a:rPr>
              <a:t>+ 15 days</a:t>
            </a:r>
          </a:p>
        </p:txBody>
      </p:sp>
      <p:sp>
        <p:nvSpPr>
          <p:cNvPr id="15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0" y="1341643"/>
            <a:ext cx="2160270" cy="1363140"/>
          </a:xfrm>
        </p:spPr>
        <p:txBody>
          <a:bodyPr/>
          <a:lstStyle/>
          <a:p>
            <a:pPr algn="ctr"/>
            <a:r>
              <a:rPr lang="en-US" sz="1800" b="1" dirty="0" smtClean="0"/>
              <a:t>Hot days</a:t>
            </a:r>
          </a:p>
          <a:p>
            <a:pPr algn="ctr"/>
            <a:r>
              <a:rPr lang="en-US" sz="1800" b="1" dirty="0" smtClean="0"/>
              <a:t>Days over 35 </a:t>
            </a:r>
            <a:r>
              <a:rPr lang="en-AU" sz="1800" b="1" baseline="30000" dirty="0" smtClean="0"/>
              <a:t>o</a:t>
            </a:r>
            <a:r>
              <a:rPr lang="en-US" sz="1800" b="1" dirty="0" smtClean="0"/>
              <a:t>C</a:t>
            </a:r>
          </a:p>
          <a:p>
            <a:pPr algn="ctr"/>
            <a:r>
              <a:rPr lang="en-US" sz="1800" b="1" dirty="0" smtClean="0"/>
              <a:t>2090 / RCP4.5</a:t>
            </a:r>
            <a:endParaRPr lang="en-AU" sz="1800" b="1" dirty="0"/>
          </a:p>
        </p:txBody>
      </p:sp>
      <p:pic>
        <p:nvPicPr>
          <p:cNvPr id="4098" name="Picture 2" descr="P:\work\NRM Projections\Communication\Design\• ICON SET_ON WHITE_PNG FILES\PNG FILES\Extremes_ICON_On White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1175" y="125730"/>
            <a:ext cx="1137920" cy="1137920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2983229" y="182880"/>
            <a:ext cx="15925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DARWIN</a:t>
            </a:r>
          </a:p>
          <a:p>
            <a:pPr algn="ctr"/>
            <a:r>
              <a:rPr lang="en-US" sz="2000" b="1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+ 100 days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553199" y="1249680"/>
            <a:ext cx="15925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CAIRNS</a:t>
            </a:r>
          </a:p>
          <a:p>
            <a:pPr algn="ctr"/>
            <a:r>
              <a:rPr lang="en-US" sz="2000" b="1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+ 8 days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174229" y="3733800"/>
            <a:ext cx="15925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accent4"/>
                </a:solidFill>
                <a:latin typeface="+mn-lt"/>
              </a:rPr>
              <a:t>SYDNEY</a:t>
            </a:r>
          </a:p>
          <a:p>
            <a:pPr algn="ctr"/>
            <a:r>
              <a:rPr lang="en-US" sz="2000" b="1" dirty="0" smtClean="0">
                <a:solidFill>
                  <a:schemeClr val="accent4"/>
                </a:solidFill>
                <a:latin typeface="+mn-lt"/>
              </a:rPr>
              <a:t>+ 3 days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554729" y="4652010"/>
            <a:ext cx="15925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accent3"/>
                </a:solidFill>
                <a:latin typeface="+mn-lt"/>
              </a:rPr>
              <a:t>ADELAIDE</a:t>
            </a:r>
          </a:p>
          <a:p>
            <a:pPr algn="ctr"/>
            <a:r>
              <a:rPr lang="en-US" sz="2000" b="1" dirty="0" smtClean="0">
                <a:solidFill>
                  <a:schemeClr val="accent3"/>
                </a:solidFill>
                <a:latin typeface="+mn-lt"/>
              </a:rPr>
              <a:t>+ 12 days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581399" y="2632710"/>
            <a:ext cx="21678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+mn-lt"/>
              </a:rPr>
              <a:t>ALICE SPRINGS</a:t>
            </a:r>
          </a:p>
          <a:p>
            <a:pPr algn="ctr"/>
            <a:r>
              <a:rPr lang="en-US" sz="2000" b="1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+mn-lt"/>
              </a:rPr>
              <a:t>+ 39 days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377939" y="5280660"/>
            <a:ext cx="18630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accent3"/>
                </a:solidFill>
                <a:latin typeface="+mn-lt"/>
              </a:rPr>
              <a:t>MELBOURNE</a:t>
            </a:r>
          </a:p>
          <a:p>
            <a:pPr algn="ctr"/>
            <a:r>
              <a:rPr lang="en-US" sz="2000" b="1" dirty="0" smtClean="0">
                <a:solidFill>
                  <a:schemeClr val="accent3"/>
                </a:solidFill>
                <a:latin typeface="+mn-lt"/>
              </a:rPr>
              <a:t>+ 5 days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08112" y="5754757"/>
            <a:ext cx="47012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cap="all" spc="150" dirty="0" smtClean="0">
                <a:latin typeface="+mn-lt"/>
              </a:rPr>
              <a:t>Changes are relative to 1986-2005</a:t>
            </a:r>
            <a:endParaRPr lang="en-AU" b="1" cap="all" spc="150" dirty="0" smtClean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Table Placeholder 2"/>
          <p:cNvSpPr>
            <a:spLocks noGrp="1"/>
          </p:cNvSpPr>
          <p:nvPr>
            <p:ph type="tbl" sz="quarter" idx="14"/>
          </p:nvPr>
        </p:nvSpPr>
        <p:spPr/>
      </p:sp>
      <p:pic>
        <p:nvPicPr>
          <p:cNvPr id="6148" name="Picture 4" descr="P:\work\NRM Projections\Photos\iStock photos\Flooded road_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-387458" y="4223287"/>
            <a:ext cx="9872420" cy="2665709"/>
          </a:xfrm>
          <a:prstGeom prst="rect">
            <a:avLst/>
          </a:prstGeom>
          <a:solidFill>
            <a:schemeClr val="accent6">
              <a:lumMod val="75000"/>
              <a:alpha val="4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Text Placeholder 1"/>
          <p:cNvSpPr txBox="1">
            <a:spLocks/>
          </p:cNvSpPr>
          <p:nvPr/>
        </p:nvSpPr>
        <p:spPr>
          <a:xfrm>
            <a:off x="735498" y="4282359"/>
            <a:ext cx="7668000" cy="2591139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A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WINTER/SPRING RAINFALL IS PROJECTED TO DECLINE IN SOUTHERN AUSTRALIA</a:t>
            </a:r>
          </a:p>
          <a:p>
            <a:pPr algn="ctr"/>
            <a:endParaRPr lang="en-AU" sz="32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INCREASES OR DECREASES ARE POSSIBLE ELSEWHERE &amp; IN OTHER SEASONS</a:t>
            </a:r>
            <a:endParaRPr lang="en-AU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 Placeholder 5"/>
          <p:cNvSpPr txBox="1">
            <a:spLocks/>
          </p:cNvSpPr>
          <p:nvPr/>
        </p:nvSpPr>
        <p:spPr>
          <a:xfrm>
            <a:off x="7162248" y="1410113"/>
            <a:ext cx="2160270" cy="378930"/>
          </a:xfrm>
          <a:prstGeom prst="rect">
            <a:avLst/>
          </a:prstGeom>
        </p:spPr>
        <p:txBody>
          <a:bodyPr vert="horz" lIns="0" tIns="0" rIns="0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all" spc="150" normalizeH="0" baseline="0" noProof="0" dirty="0" smtClean="0">
                <a:ln>
                  <a:noFill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uLnTx/>
                <a:uFillTx/>
                <a:latin typeface="+mn-lt"/>
                <a:ea typeface="ＭＳ Ｐゴシック" charset="0"/>
                <a:cs typeface="ＭＳ Ｐゴシック" charset="0"/>
              </a:rPr>
              <a:t>RAINFALL</a:t>
            </a:r>
          </a:p>
        </p:txBody>
      </p:sp>
      <p:pic>
        <p:nvPicPr>
          <p:cNvPr id="9" name="Picture 3" descr="P:\work\NRM Projections\Communication\Design\• ICON SET_ON WHITE_PNG FILES\PNG FILES\Rainfall_ICON_On Whit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54372" y="154194"/>
            <a:ext cx="1108075" cy="1108075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6596390"/>
            <a:ext cx="121605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iStock</a:t>
            </a:r>
            <a:endParaRPr lang="en-AU" sz="1100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5"/>
          <p:cNvSpPr txBox="1">
            <a:spLocks/>
          </p:cNvSpPr>
          <p:nvPr/>
        </p:nvSpPr>
        <p:spPr>
          <a:xfrm>
            <a:off x="165100" y="1748043"/>
            <a:ext cx="2160270" cy="1546950"/>
          </a:xfrm>
          <a:prstGeom prst="rect">
            <a:avLst/>
          </a:prstGeom>
        </p:spPr>
        <p:txBody>
          <a:bodyPr vert="horz" lIns="0" tIns="0" rIns="0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all" spc="15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0"/>
                <a:cs typeface="ＭＳ Ｐゴシック" charset="0"/>
              </a:rPr>
              <a:t>RAINFALL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all" spc="15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0"/>
                <a:cs typeface="ＭＳ Ｐゴシック" charset="0"/>
              </a:rPr>
              <a:t>Variability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cap="all" spc="150" dirty="0" smtClean="0">
                <a:latin typeface="+mn-lt"/>
              </a:rPr>
              <a:t>Versus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all" spc="15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0"/>
                <a:cs typeface="ＭＳ Ｐゴシック" charset="0"/>
              </a:rPr>
              <a:t>change</a:t>
            </a:r>
          </a:p>
        </p:txBody>
      </p:sp>
      <p:pic>
        <p:nvPicPr>
          <p:cNvPr id="5" name="Picture 3" descr="P:\work\NRM Projections\Communication\Design\• ICON SET_ON WHITE_PNG FILES\PNG FILES\Rainfall_ICON_On Whit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7224" y="492124"/>
            <a:ext cx="1108075" cy="1108075"/>
          </a:xfrm>
          <a:prstGeom prst="rect">
            <a:avLst/>
          </a:prstGeom>
          <a:noFill/>
        </p:spPr>
      </p:pic>
      <p:pic>
        <p:nvPicPr>
          <p:cNvPr id="2050" name="Picture 2" descr="http://climate-data.it.csiro.au/cmip5_plots/CMIP5_draft_plots/TOD/SA/additional_plots/annual_timeseries_pr_relative_SA_1950-2005_rcp45_NRMv3_third_draf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96497" y="346842"/>
            <a:ext cx="5371866" cy="3069638"/>
          </a:xfrm>
          <a:prstGeom prst="rect">
            <a:avLst/>
          </a:prstGeom>
          <a:noFill/>
        </p:spPr>
      </p:pic>
      <p:pic>
        <p:nvPicPr>
          <p:cNvPr id="2052" name="Picture 4" descr="http://climate-data.it.csiro.au/cmip5_plots/CMIP5_draft_plots/TOD/SA/additional_plots/annual_timeseries_pr_relative_SA_1950-2005_rcp85_NRMv3_third_draf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96497" y="3319904"/>
            <a:ext cx="5371866" cy="3069638"/>
          </a:xfrm>
          <a:prstGeom prst="rect">
            <a:avLst/>
          </a:prstGeom>
          <a:noFill/>
        </p:spPr>
      </p:pic>
      <p:sp>
        <p:nvSpPr>
          <p:cNvPr id="6" name="Text Placeholder 5"/>
          <p:cNvSpPr txBox="1">
            <a:spLocks/>
          </p:cNvSpPr>
          <p:nvPr/>
        </p:nvSpPr>
        <p:spPr>
          <a:xfrm>
            <a:off x="5506276" y="109329"/>
            <a:ext cx="2994604" cy="437322"/>
          </a:xfrm>
          <a:prstGeom prst="rect">
            <a:avLst/>
          </a:prstGeom>
        </p:spPr>
        <p:txBody>
          <a:bodyPr vert="horz" lIns="0" tIns="0" rIns="0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all" spc="15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0"/>
                <a:cs typeface="ＭＳ Ｐゴシック" charset="0"/>
              </a:rPr>
              <a:t>SOUTHERN AUSTRALIA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/>
          <p:nvPr/>
        </p:nvGrpSpPr>
        <p:grpSpPr>
          <a:xfrm>
            <a:off x="361358" y="1729334"/>
            <a:ext cx="1650168" cy="1432302"/>
            <a:chOff x="2137410" y="1575793"/>
            <a:chExt cx="5269224" cy="4573547"/>
          </a:xfrm>
        </p:grpSpPr>
        <p:pic>
          <p:nvPicPr>
            <p:cNvPr id="3074" name="Picture 2" descr="C:\Users\Ger070\Dropbox\NRM Climate Change Projections\Technical Report\Figures\Chapter 2\TR_Figure2.3.png"/>
            <p:cNvPicPr>
              <a:picLocks noChangeAspect="1" noChangeArrowheads="1"/>
            </p:cNvPicPr>
            <p:nvPr/>
          </p:nvPicPr>
          <p:blipFill>
            <a:blip r:embed="rId3" cstate="print"/>
            <a:stretch>
              <a:fillRect/>
            </a:stretch>
          </p:blipFill>
          <p:spPr bwMode="auto">
            <a:xfrm>
              <a:off x="2217424" y="1575793"/>
              <a:ext cx="5189210" cy="3672113"/>
            </a:xfrm>
            <a:prstGeom prst="rect">
              <a:avLst/>
            </a:prstGeom>
            <a:noFill/>
          </p:spPr>
        </p:pic>
        <p:sp>
          <p:nvSpPr>
            <p:cNvPr id="4" name="Rectangle 3"/>
            <p:cNvSpPr/>
            <p:nvPr/>
          </p:nvSpPr>
          <p:spPr>
            <a:xfrm>
              <a:off x="2137410" y="5703570"/>
              <a:ext cx="2103120" cy="4457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pic>
        <p:nvPicPr>
          <p:cNvPr id="10243" name="Picture 3" descr="P:\work\NRM Projections\Communication\Design\• ICON SET_ON WHITE_PNG FILES\PNG FILES\Rainfall_ICON_On White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7224" y="492124"/>
            <a:ext cx="1108075" cy="1108075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2680138" y="431800"/>
            <a:ext cx="590506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/>
              <a:t>Winter and spring rainfall is projected to decrease (</a:t>
            </a:r>
            <a:r>
              <a:rPr lang="en-AU" i="1" dirty="0" smtClean="0"/>
              <a:t>high confidence</a:t>
            </a:r>
            <a:r>
              <a:rPr lang="en-AU" dirty="0" smtClean="0"/>
              <a:t>), though increases are projected for Tasmania  in winter (</a:t>
            </a:r>
            <a:r>
              <a:rPr lang="en-AU" i="1" dirty="0" smtClean="0"/>
              <a:t>medium confidence</a:t>
            </a:r>
            <a:r>
              <a:rPr lang="en-AU" dirty="0" smtClean="0"/>
              <a:t>).</a:t>
            </a:r>
          </a:p>
          <a:p>
            <a:endParaRPr lang="en-AU" dirty="0" smtClean="0"/>
          </a:p>
          <a:p>
            <a:r>
              <a:rPr lang="en-AU" dirty="0" smtClean="0"/>
              <a:t>The direction of change in summer and autumn rainfall in southern Australia cannot be reliably projected, but there is </a:t>
            </a:r>
            <a:r>
              <a:rPr lang="en-AU" i="1" dirty="0" smtClean="0"/>
              <a:t>medium confidence</a:t>
            </a:r>
            <a:r>
              <a:rPr lang="en-AU" dirty="0" smtClean="0"/>
              <a:t> in a decrease in south-western Victoria in autumn and in western Tasmania in summer.</a:t>
            </a:r>
            <a:endParaRPr lang="en-AU" b="1" dirty="0"/>
          </a:p>
        </p:txBody>
      </p:sp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1017477" y="3270325"/>
          <a:ext cx="7881510" cy="2783634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576302"/>
                <a:gridCol w="1576302"/>
                <a:gridCol w="1576302"/>
                <a:gridCol w="1576302"/>
                <a:gridCol w="1576302"/>
              </a:tblGrid>
              <a:tr h="1253048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Range of change in %</a:t>
                      </a:r>
                    </a:p>
                    <a:p>
                      <a:r>
                        <a:rPr lang="en-US" sz="2000" dirty="0" smtClean="0"/>
                        <a:t>for 2090</a:t>
                      </a:r>
                      <a:endParaRPr lang="en-AU" sz="2000" dirty="0"/>
                    </a:p>
                  </a:txBody>
                  <a:tcPr marL="149225" marR="149225" marT="74613" marB="74613"/>
                </a:tc>
                <a:tc>
                  <a:txBody>
                    <a:bodyPr/>
                    <a:lstStyle/>
                    <a:p>
                      <a:r>
                        <a:rPr lang="en-US" sz="2600" dirty="0" smtClean="0"/>
                        <a:t>Summer</a:t>
                      </a:r>
                      <a:endParaRPr lang="en-AU" sz="2600" dirty="0"/>
                    </a:p>
                  </a:txBody>
                  <a:tcPr marL="149225" marR="149225" marT="74613" marB="74613"/>
                </a:tc>
                <a:tc>
                  <a:txBody>
                    <a:bodyPr/>
                    <a:lstStyle/>
                    <a:p>
                      <a:r>
                        <a:rPr lang="en-US" sz="2600" dirty="0" smtClean="0"/>
                        <a:t>Autumn</a:t>
                      </a:r>
                      <a:endParaRPr lang="en-AU" sz="2600" dirty="0"/>
                    </a:p>
                  </a:txBody>
                  <a:tcPr marL="149225" marR="149225" marT="74613" marB="74613"/>
                </a:tc>
                <a:tc>
                  <a:txBody>
                    <a:bodyPr/>
                    <a:lstStyle/>
                    <a:p>
                      <a:r>
                        <a:rPr lang="en-US" sz="2600" dirty="0" smtClean="0"/>
                        <a:t>Winter </a:t>
                      </a:r>
                      <a:endParaRPr lang="en-AU" sz="2600" dirty="0"/>
                    </a:p>
                  </a:txBody>
                  <a:tcPr marL="149225" marR="149225" marT="74613" marB="74613"/>
                </a:tc>
                <a:tc>
                  <a:txBody>
                    <a:bodyPr/>
                    <a:lstStyle/>
                    <a:p>
                      <a:r>
                        <a:rPr lang="en-US" sz="2600" dirty="0" smtClean="0"/>
                        <a:t>Spring</a:t>
                      </a:r>
                      <a:endParaRPr lang="en-AU" sz="2600" dirty="0"/>
                    </a:p>
                  </a:txBody>
                  <a:tcPr marL="149225" marR="149225" marT="74613" marB="74613"/>
                </a:tc>
              </a:tr>
              <a:tr h="765293">
                <a:tc>
                  <a:txBody>
                    <a:bodyPr/>
                    <a:lstStyle/>
                    <a:p>
                      <a:r>
                        <a:rPr lang="en-US" sz="2900" dirty="0" smtClean="0"/>
                        <a:t>RCP4.5</a:t>
                      </a:r>
                      <a:endParaRPr lang="en-AU" sz="2900" dirty="0"/>
                    </a:p>
                  </a:txBody>
                  <a:tcPr marL="149225" marR="149225" marT="74613" marB="74613"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-13 </a:t>
                      </a:r>
                      <a:r>
                        <a:rPr lang="en-US" sz="2000" dirty="0" smtClean="0">
                          <a:sym typeface="Wingdings" pitchFamily="2" charset="2"/>
                        </a:rPr>
                        <a:t>to +8</a:t>
                      </a:r>
                      <a:endParaRPr lang="en-AU" sz="2000" dirty="0"/>
                    </a:p>
                  </a:txBody>
                  <a:tcPr marL="149225" marR="149225" marT="74613" marB="74613"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-19 to +9</a:t>
                      </a:r>
                      <a:endParaRPr lang="en-AU" sz="2000" dirty="0"/>
                    </a:p>
                  </a:txBody>
                  <a:tcPr marL="149225" marR="149225" marT="74613" marB="74613"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-19 to +2</a:t>
                      </a:r>
                      <a:endParaRPr lang="en-AU" sz="2000" dirty="0"/>
                    </a:p>
                  </a:txBody>
                  <a:tcPr marL="149225" marR="149225" marT="74613" marB="74613"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-23 to 0</a:t>
                      </a:r>
                      <a:endParaRPr lang="en-AU" sz="2000" dirty="0"/>
                    </a:p>
                  </a:txBody>
                  <a:tcPr marL="149225" marR="149225" marT="74613" marB="74613"/>
                </a:tc>
              </a:tr>
              <a:tr h="765293">
                <a:tc>
                  <a:txBody>
                    <a:bodyPr/>
                    <a:lstStyle/>
                    <a:p>
                      <a:r>
                        <a:rPr lang="en-US" sz="2900" dirty="0" smtClean="0"/>
                        <a:t>RCP8.5</a:t>
                      </a:r>
                      <a:endParaRPr lang="en-AU" sz="2900" dirty="0"/>
                    </a:p>
                  </a:txBody>
                  <a:tcPr marL="149225" marR="149225" marT="74613" marB="74613"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-13 to +16</a:t>
                      </a:r>
                      <a:endParaRPr lang="en-AU" sz="2000" dirty="0"/>
                    </a:p>
                  </a:txBody>
                  <a:tcPr marL="149225" marR="149225" marT="74613" marB="74613"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-25 to +13</a:t>
                      </a:r>
                      <a:endParaRPr lang="en-AU" sz="2000" dirty="0"/>
                    </a:p>
                  </a:txBody>
                  <a:tcPr marL="149225" marR="149225" marT="74613" marB="74613"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-32 to</a:t>
                      </a:r>
                      <a:r>
                        <a:rPr lang="en-US" sz="2000" baseline="0" dirty="0" smtClean="0"/>
                        <a:t> -2</a:t>
                      </a:r>
                      <a:endParaRPr lang="en-AU" sz="2000" dirty="0"/>
                    </a:p>
                  </a:txBody>
                  <a:tcPr marL="149225" marR="149225" marT="74613" marB="74613"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-44 to -3</a:t>
                      </a:r>
                      <a:endParaRPr lang="en-AU" sz="2000" dirty="0"/>
                    </a:p>
                  </a:txBody>
                  <a:tcPr marL="149225" marR="149225" marT="74613" marB="74613"/>
                </a:tc>
              </a:tr>
            </a:tbl>
          </a:graphicData>
        </a:graphic>
      </p:graphicFrame>
      <p:sp>
        <p:nvSpPr>
          <p:cNvPr id="8" name="Text Placeholder 5"/>
          <p:cNvSpPr txBox="1">
            <a:spLocks/>
          </p:cNvSpPr>
          <p:nvPr/>
        </p:nvSpPr>
        <p:spPr>
          <a:xfrm>
            <a:off x="-618379" y="2884417"/>
            <a:ext cx="4077195" cy="425313"/>
          </a:xfrm>
          <a:prstGeom prst="rect">
            <a:avLst/>
          </a:prstGeom>
        </p:spPr>
        <p:txBody>
          <a:bodyPr vert="horz" lIns="0" tIns="0" rIns="0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all" spc="15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0"/>
                <a:cs typeface="ＭＳ Ｐゴシック" charset="0"/>
              </a:rPr>
              <a:t>southern</a:t>
            </a:r>
            <a:r>
              <a:rPr kumimoji="0" lang="en-US" sz="1800" b="1" i="0" u="none" strike="noStrike" kern="1200" cap="all" spc="15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0"/>
                <a:cs typeface="ＭＳ Ｐゴシック" charset="0"/>
              </a:rPr>
              <a:t> </a:t>
            </a:r>
            <a:r>
              <a:rPr lang="en-US" b="1" cap="all" spc="150" dirty="0" err="1" smtClean="0">
                <a:latin typeface="+mn-lt"/>
              </a:rPr>
              <a:t>australia</a:t>
            </a:r>
            <a:endParaRPr kumimoji="0" lang="en-US" sz="1800" b="1" i="0" u="none" strike="noStrike" kern="1200" cap="all" spc="15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50627" y="2231077"/>
            <a:ext cx="2737315" cy="3860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3140" y="2202811"/>
            <a:ext cx="2724829" cy="3880817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  <p:pic>
        <p:nvPicPr>
          <p:cNvPr id="9222" name="Picture 6" descr="http://www.carbontrust.com/ImageGen.ashx?image=/media/388195/ipcc-climate-change-2013.jpg&amp;format=jpg&amp;compression=80&amp;width=588&amp;constrain=tru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45478" y="2216296"/>
            <a:ext cx="2896144" cy="3886138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685800" y="238991"/>
            <a:ext cx="782435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cap="all" dirty="0" smtClean="0"/>
              <a:t>The latest research builds upon</a:t>
            </a:r>
          </a:p>
          <a:p>
            <a:pPr>
              <a:buFont typeface="Arial" pitchFamily="34" charset="0"/>
              <a:buChar char="•"/>
            </a:pPr>
            <a:r>
              <a:rPr lang="en-US" sz="2400" cap="all" dirty="0" smtClean="0"/>
              <a:t>   Climate Change in Australia (2007)</a:t>
            </a:r>
          </a:p>
          <a:p>
            <a:pPr>
              <a:buFont typeface="Arial" pitchFamily="34" charset="0"/>
              <a:buChar char="•"/>
            </a:pPr>
            <a:r>
              <a:rPr lang="en-US" sz="2400" cap="all" dirty="0" smtClean="0"/>
              <a:t>   IPCC 5</a:t>
            </a:r>
            <a:r>
              <a:rPr lang="en-US" sz="2400" cap="all" baseline="30000" dirty="0" smtClean="0"/>
              <a:t>th</a:t>
            </a:r>
            <a:r>
              <a:rPr lang="en-US" sz="2400" cap="all" dirty="0" smtClean="0"/>
              <a:t> Assessment Report (2013)</a:t>
            </a:r>
          </a:p>
          <a:p>
            <a:pPr>
              <a:buFont typeface="Arial" pitchFamily="34" charset="0"/>
              <a:buChar char="•"/>
            </a:pPr>
            <a:r>
              <a:rPr lang="en-US" sz="2400" cap="all" dirty="0" smtClean="0"/>
              <a:t>   State of the Climate (2014) </a:t>
            </a:r>
            <a:endParaRPr lang="en-AU" sz="2400" cap="al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/>
          <p:nvPr/>
        </p:nvGrpSpPr>
        <p:grpSpPr>
          <a:xfrm>
            <a:off x="361358" y="1729334"/>
            <a:ext cx="1650169" cy="1432302"/>
            <a:chOff x="2137410" y="1575793"/>
            <a:chExt cx="5269227" cy="4573547"/>
          </a:xfrm>
        </p:grpSpPr>
        <p:pic>
          <p:nvPicPr>
            <p:cNvPr id="3074" name="Picture 2" descr="C:\Users\Ger070\Dropbox\NRM Climate Change Projections\Technical Report\Figures\Chapter 2\TR_Figure2.3.png"/>
            <p:cNvPicPr>
              <a:picLocks noChangeAspect="1" noChangeArrowheads="1"/>
            </p:cNvPicPr>
            <p:nvPr/>
          </p:nvPicPr>
          <p:blipFill>
            <a:blip r:embed="rId3" cstate="print"/>
            <a:stretch>
              <a:fillRect/>
            </a:stretch>
          </p:blipFill>
          <p:spPr bwMode="auto">
            <a:xfrm>
              <a:off x="2217421" y="1575793"/>
              <a:ext cx="5189216" cy="3672116"/>
            </a:xfrm>
            <a:prstGeom prst="rect">
              <a:avLst/>
            </a:prstGeom>
            <a:noFill/>
          </p:spPr>
        </p:pic>
        <p:sp>
          <p:nvSpPr>
            <p:cNvPr id="4" name="Rectangle 3"/>
            <p:cNvSpPr/>
            <p:nvPr/>
          </p:nvSpPr>
          <p:spPr>
            <a:xfrm>
              <a:off x="2137410" y="5703570"/>
              <a:ext cx="2103120" cy="4457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pic>
        <p:nvPicPr>
          <p:cNvPr id="10243" name="Picture 3" descr="P:\work\NRM Projections\Communication\Design\• ICON SET_ON WHITE_PNG FILES\PNG FILES\Rainfall_ICON_On White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7224" y="492124"/>
            <a:ext cx="1108075" cy="1108075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2680138" y="431800"/>
            <a:ext cx="590506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i="1" dirty="0" smtClean="0"/>
              <a:t>High confidence </a:t>
            </a:r>
            <a:r>
              <a:rPr lang="en-AU" dirty="0" smtClean="0"/>
              <a:t>that in the near future (2030) natural variability will predominate over trends due to greenhouse gas emissions. </a:t>
            </a:r>
          </a:p>
          <a:p>
            <a:r>
              <a:rPr lang="en-AU" dirty="0" smtClean="0"/>
              <a:t/>
            </a:r>
            <a:br>
              <a:rPr lang="en-AU" dirty="0" smtClean="0"/>
            </a:br>
            <a:r>
              <a:rPr lang="en-AU" dirty="0" smtClean="0"/>
              <a:t>For late in the century (2090), there is </a:t>
            </a:r>
            <a:r>
              <a:rPr lang="en-AU" i="1" dirty="0" smtClean="0"/>
              <a:t>medium confidence </a:t>
            </a:r>
            <a:r>
              <a:rPr lang="en-AU" dirty="0" smtClean="0"/>
              <a:t>in a winter rainfall decrease. Other seasons have strongly contrasting results from climate models and downscaling. </a:t>
            </a:r>
            <a:endParaRPr lang="en-AU" dirty="0"/>
          </a:p>
        </p:txBody>
      </p:sp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1017477" y="3270325"/>
          <a:ext cx="7881510" cy="2783634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576302"/>
                <a:gridCol w="1576302"/>
                <a:gridCol w="1576302"/>
                <a:gridCol w="1576302"/>
                <a:gridCol w="1576302"/>
              </a:tblGrid>
              <a:tr h="1253048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Range of change in %</a:t>
                      </a:r>
                    </a:p>
                    <a:p>
                      <a:r>
                        <a:rPr lang="en-US" sz="2000" dirty="0" smtClean="0"/>
                        <a:t>for 2090</a:t>
                      </a:r>
                      <a:endParaRPr lang="en-AU" sz="2000" dirty="0"/>
                    </a:p>
                  </a:txBody>
                  <a:tcPr marL="149225" marR="149225" marT="74613" marB="74613"/>
                </a:tc>
                <a:tc>
                  <a:txBody>
                    <a:bodyPr/>
                    <a:lstStyle/>
                    <a:p>
                      <a:r>
                        <a:rPr lang="en-US" sz="2600" dirty="0" smtClean="0"/>
                        <a:t>Summer</a:t>
                      </a:r>
                      <a:endParaRPr lang="en-AU" sz="2600" dirty="0"/>
                    </a:p>
                  </a:txBody>
                  <a:tcPr marL="149225" marR="149225" marT="74613" marB="74613"/>
                </a:tc>
                <a:tc>
                  <a:txBody>
                    <a:bodyPr/>
                    <a:lstStyle/>
                    <a:p>
                      <a:r>
                        <a:rPr lang="en-US" sz="2600" dirty="0" smtClean="0"/>
                        <a:t>Autumn</a:t>
                      </a:r>
                      <a:endParaRPr lang="en-AU" sz="2600" dirty="0"/>
                    </a:p>
                  </a:txBody>
                  <a:tcPr marL="149225" marR="149225" marT="74613" marB="74613"/>
                </a:tc>
                <a:tc>
                  <a:txBody>
                    <a:bodyPr/>
                    <a:lstStyle/>
                    <a:p>
                      <a:r>
                        <a:rPr lang="en-US" sz="2600" dirty="0" smtClean="0"/>
                        <a:t>Winter </a:t>
                      </a:r>
                      <a:endParaRPr lang="en-AU" sz="2600" dirty="0"/>
                    </a:p>
                  </a:txBody>
                  <a:tcPr marL="149225" marR="149225" marT="74613" marB="74613"/>
                </a:tc>
                <a:tc>
                  <a:txBody>
                    <a:bodyPr/>
                    <a:lstStyle/>
                    <a:p>
                      <a:r>
                        <a:rPr lang="en-US" sz="2600" dirty="0" smtClean="0"/>
                        <a:t>Spring</a:t>
                      </a:r>
                      <a:endParaRPr lang="en-AU" sz="2600" dirty="0"/>
                    </a:p>
                  </a:txBody>
                  <a:tcPr marL="149225" marR="149225" marT="74613" marB="74613"/>
                </a:tc>
              </a:tr>
              <a:tr h="765293">
                <a:tc>
                  <a:txBody>
                    <a:bodyPr/>
                    <a:lstStyle/>
                    <a:p>
                      <a:r>
                        <a:rPr lang="en-US" sz="2900" dirty="0" smtClean="0"/>
                        <a:t>RCP4.5</a:t>
                      </a:r>
                      <a:endParaRPr lang="en-AU" sz="2900" dirty="0"/>
                    </a:p>
                  </a:txBody>
                  <a:tcPr marL="149225" marR="149225" marT="74613" marB="74613"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-15 </a:t>
                      </a:r>
                      <a:r>
                        <a:rPr lang="en-US" sz="2000" dirty="0" smtClean="0">
                          <a:sym typeface="Wingdings" pitchFamily="2" charset="2"/>
                        </a:rPr>
                        <a:t>to +13</a:t>
                      </a:r>
                      <a:endParaRPr lang="en-AU" sz="2000" dirty="0"/>
                    </a:p>
                  </a:txBody>
                  <a:tcPr marL="149225" marR="149225" marT="74613" marB="74613"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-28 to +18</a:t>
                      </a:r>
                      <a:endParaRPr lang="en-AU" sz="2000" dirty="0"/>
                    </a:p>
                  </a:txBody>
                  <a:tcPr marL="149225" marR="149225" marT="74613" marB="74613"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-25 to +8</a:t>
                      </a:r>
                      <a:endParaRPr lang="en-AU" sz="2000" dirty="0"/>
                    </a:p>
                  </a:txBody>
                  <a:tcPr marL="149225" marR="149225" marT="74613" marB="74613"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-27 to +9</a:t>
                      </a:r>
                      <a:endParaRPr lang="en-AU" sz="2000" dirty="0"/>
                    </a:p>
                  </a:txBody>
                  <a:tcPr marL="149225" marR="149225" marT="74613" marB="74613"/>
                </a:tc>
              </a:tr>
              <a:tr h="765293">
                <a:tc>
                  <a:txBody>
                    <a:bodyPr/>
                    <a:lstStyle/>
                    <a:p>
                      <a:r>
                        <a:rPr lang="en-US" sz="2900" dirty="0" smtClean="0"/>
                        <a:t>RCP8.5</a:t>
                      </a:r>
                      <a:endParaRPr lang="en-AU" sz="2900" dirty="0"/>
                    </a:p>
                  </a:txBody>
                  <a:tcPr marL="149225" marR="149225" marT="74613" marB="74613"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-16 to +28</a:t>
                      </a:r>
                      <a:endParaRPr lang="en-AU" sz="2000" dirty="0"/>
                    </a:p>
                  </a:txBody>
                  <a:tcPr marL="149225" marR="149225" marT="74613" marB="74613"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-33 to +26</a:t>
                      </a:r>
                      <a:endParaRPr lang="en-AU" sz="2000" dirty="0"/>
                    </a:p>
                  </a:txBody>
                  <a:tcPr marL="149225" marR="149225" marT="74613" marB="74613"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-40 to</a:t>
                      </a:r>
                      <a:r>
                        <a:rPr lang="en-US" sz="2000" baseline="0" dirty="0" smtClean="0"/>
                        <a:t> +7</a:t>
                      </a:r>
                      <a:endParaRPr lang="en-AU" sz="2000" dirty="0"/>
                    </a:p>
                  </a:txBody>
                  <a:tcPr marL="149225" marR="149225" marT="74613" marB="74613"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-41 to +8</a:t>
                      </a:r>
                      <a:endParaRPr lang="en-AU" sz="2000" dirty="0"/>
                    </a:p>
                  </a:txBody>
                  <a:tcPr marL="149225" marR="149225" marT="74613" marB="74613"/>
                </a:tc>
              </a:tr>
            </a:tbl>
          </a:graphicData>
        </a:graphic>
      </p:graphicFrame>
      <p:sp>
        <p:nvSpPr>
          <p:cNvPr id="8" name="Text Placeholder 5"/>
          <p:cNvSpPr txBox="1">
            <a:spLocks/>
          </p:cNvSpPr>
          <p:nvPr/>
        </p:nvSpPr>
        <p:spPr>
          <a:xfrm>
            <a:off x="-618379" y="2884417"/>
            <a:ext cx="4077195" cy="425313"/>
          </a:xfrm>
          <a:prstGeom prst="rect">
            <a:avLst/>
          </a:prstGeom>
        </p:spPr>
        <p:txBody>
          <a:bodyPr vert="horz" lIns="0" tIns="0" rIns="0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all" spc="15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0"/>
                <a:cs typeface="ＭＳ Ｐゴシック" charset="0"/>
              </a:rPr>
              <a:t>EASTern</a:t>
            </a:r>
            <a:r>
              <a:rPr kumimoji="0" lang="en-US" sz="1800" b="1" i="0" u="none" strike="noStrike" kern="1200" cap="all" spc="15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0"/>
                <a:cs typeface="ＭＳ Ｐゴシック" charset="0"/>
              </a:rPr>
              <a:t> </a:t>
            </a:r>
            <a:r>
              <a:rPr lang="en-US" b="1" cap="all" spc="150" dirty="0" err="1" smtClean="0">
                <a:latin typeface="+mn-lt"/>
              </a:rPr>
              <a:t>australia</a:t>
            </a:r>
            <a:endParaRPr kumimoji="0" lang="en-US" sz="1800" b="1" i="0" u="none" strike="noStrike" kern="1200" cap="all" spc="15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/>
          <p:nvPr/>
        </p:nvGrpSpPr>
        <p:grpSpPr>
          <a:xfrm>
            <a:off x="361358" y="1729334"/>
            <a:ext cx="1650168" cy="1432302"/>
            <a:chOff x="2137410" y="1575793"/>
            <a:chExt cx="5269224" cy="4573547"/>
          </a:xfrm>
        </p:grpSpPr>
        <p:pic>
          <p:nvPicPr>
            <p:cNvPr id="3074" name="Picture 2" descr="C:\Users\Ger070\Dropbox\NRM Climate Change Projections\Technical Report\Figures\Chapter 2\TR_Figure2.3.png"/>
            <p:cNvPicPr>
              <a:picLocks noChangeAspect="1" noChangeArrowheads="1"/>
            </p:cNvPicPr>
            <p:nvPr/>
          </p:nvPicPr>
          <p:blipFill>
            <a:blip r:embed="rId3" cstate="print"/>
            <a:stretch>
              <a:fillRect/>
            </a:stretch>
          </p:blipFill>
          <p:spPr bwMode="auto">
            <a:xfrm>
              <a:off x="2217424" y="1575793"/>
              <a:ext cx="5189210" cy="3672116"/>
            </a:xfrm>
            <a:prstGeom prst="rect">
              <a:avLst/>
            </a:prstGeom>
            <a:noFill/>
          </p:spPr>
        </p:pic>
        <p:sp>
          <p:nvSpPr>
            <p:cNvPr id="4" name="Rectangle 3"/>
            <p:cNvSpPr/>
            <p:nvPr/>
          </p:nvSpPr>
          <p:spPr>
            <a:xfrm>
              <a:off x="2137410" y="5703570"/>
              <a:ext cx="2103120" cy="4457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pic>
        <p:nvPicPr>
          <p:cNvPr id="10243" name="Picture 3" descr="P:\work\NRM Projections\Communication\Design\• ICON SET_ON WHITE_PNG FILES\PNG FILES\Rainfall_ICON_On White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7224" y="492124"/>
            <a:ext cx="1108075" cy="1108075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2680138" y="431800"/>
            <a:ext cx="590506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 smtClean="0"/>
              <a:t>High confidence</a:t>
            </a:r>
            <a:r>
              <a:rPr lang="en-GB" dirty="0" smtClean="0"/>
              <a:t> that natural climate variability will remain the major driver of rainfall changes until 2030 .</a:t>
            </a:r>
          </a:p>
          <a:p>
            <a:endParaRPr lang="en-GB" dirty="0" smtClean="0"/>
          </a:p>
          <a:p>
            <a:r>
              <a:rPr lang="en-GB" dirty="0" smtClean="0"/>
              <a:t>By 2090, decreases in winter rainfall are projected for the southern Rangelands with </a:t>
            </a:r>
            <a:r>
              <a:rPr lang="en-GB" i="1" dirty="0" smtClean="0"/>
              <a:t>high confidence</a:t>
            </a:r>
            <a:r>
              <a:rPr lang="en-GB" dirty="0" smtClean="0"/>
              <a:t>. </a:t>
            </a:r>
          </a:p>
          <a:p>
            <a:endParaRPr lang="en-GB" dirty="0" smtClean="0">
              <a:solidFill>
                <a:srgbClr val="E6402E"/>
              </a:solidFill>
            </a:endParaRPr>
          </a:p>
          <a:p>
            <a:endParaRPr lang="en-AU" dirty="0">
              <a:solidFill>
                <a:srgbClr val="E6402E"/>
              </a:solidFill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1017477" y="3270325"/>
          <a:ext cx="7881510" cy="2783634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576302"/>
                <a:gridCol w="1576302"/>
                <a:gridCol w="1576302"/>
                <a:gridCol w="1576302"/>
                <a:gridCol w="1576302"/>
              </a:tblGrid>
              <a:tr h="1253048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Range of change in %</a:t>
                      </a:r>
                    </a:p>
                    <a:p>
                      <a:r>
                        <a:rPr lang="en-US" sz="2000" dirty="0" smtClean="0"/>
                        <a:t>for 2090</a:t>
                      </a:r>
                      <a:endParaRPr lang="en-AU" sz="2000" dirty="0"/>
                    </a:p>
                  </a:txBody>
                  <a:tcPr marL="149225" marR="149225" marT="74613" marB="74613"/>
                </a:tc>
                <a:tc>
                  <a:txBody>
                    <a:bodyPr/>
                    <a:lstStyle/>
                    <a:p>
                      <a:r>
                        <a:rPr lang="en-US" sz="2600" dirty="0" smtClean="0"/>
                        <a:t>Summer</a:t>
                      </a:r>
                      <a:endParaRPr lang="en-AU" sz="2600" dirty="0"/>
                    </a:p>
                  </a:txBody>
                  <a:tcPr marL="149225" marR="149225" marT="74613" marB="74613"/>
                </a:tc>
                <a:tc>
                  <a:txBody>
                    <a:bodyPr/>
                    <a:lstStyle/>
                    <a:p>
                      <a:r>
                        <a:rPr lang="en-US" sz="2600" dirty="0" smtClean="0"/>
                        <a:t>Autumn</a:t>
                      </a:r>
                      <a:endParaRPr lang="en-AU" sz="2600" dirty="0"/>
                    </a:p>
                  </a:txBody>
                  <a:tcPr marL="149225" marR="149225" marT="74613" marB="74613"/>
                </a:tc>
                <a:tc>
                  <a:txBody>
                    <a:bodyPr/>
                    <a:lstStyle/>
                    <a:p>
                      <a:r>
                        <a:rPr lang="en-US" sz="2600" dirty="0" smtClean="0"/>
                        <a:t>Winter </a:t>
                      </a:r>
                      <a:endParaRPr lang="en-AU" sz="2600" dirty="0"/>
                    </a:p>
                  </a:txBody>
                  <a:tcPr marL="149225" marR="149225" marT="74613" marB="74613"/>
                </a:tc>
                <a:tc>
                  <a:txBody>
                    <a:bodyPr/>
                    <a:lstStyle/>
                    <a:p>
                      <a:r>
                        <a:rPr lang="en-US" sz="2600" dirty="0" smtClean="0"/>
                        <a:t>Spring</a:t>
                      </a:r>
                      <a:endParaRPr lang="en-AU" sz="2600" dirty="0"/>
                    </a:p>
                  </a:txBody>
                  <a:tcPr marL="149225" marR="149225" marT="74613" marB="74613"/>
                </a:tc>
              </a:tr>
              <a:tr h="765293">
                <a:tc>
                  <a:txBody>
                    <a:bodyPr/>
                    <a:lstStyle/>
                    <a:p>
                      <a:r>
                        <a:rPr lang="en-US" sz="2900" dirty="0" smtClean="0"/>
                        <a:t>RCP4.5</a:t>
                      </a:r>
                      <a:endParaRPr lang="en-AU" sz="2900" dirty="0"/>
                    </a:p>
                  </a:txBody>
                  <a:tcPr marL="149225" marR="149225" marT="74613" marB="74613"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-16 </a:t>
                      </a:r>
                      <a:r>
                        <a:rPr lang="en-US" sz="2000" dirty="0" smtClean="0">
                          <a:sym typeface="Wingdings" pitchFamily="2" charset="2"/>
                        </a:rPr>
                        <a:t>to +10</a:t>
                      </a:r>
                      <a:endParaRPr lang="en-AU" sz="2000" dirty="0"/>
                    </a:p>
                  </a:txBody>
                  <a:tcPr marL="149225" marR="149225" marT="74613" marB="74613"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-23 to +27</a:t>
                      </a:r>
                      <a:endParaRPr lang="en-AU" sz="2000" dirty="0"/>
                    </a:p>
                  </a:txBody>
                  <a:tcPr marL="149225" marR="149225" marT="74613" marB="74613"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-34 to +7</a:t>
                      </a:r>
                      <a:endParaRPr lang="en-AU" sz="2000" dirty="0"/>
                    </a:p>
                  </a:txBody>
                  <a:tcPr marL="149225" marR="149225" marT="74613" marB="74613"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-26 to +11</a:t>
                      </a:r>
                      <a:endParaRPr lang="en-AU" sz="2000" dirty="0"/>
                    </a:p>
                  </a:txBody>
                  <a:tcPr marL="149225" marR="149225" marT="74613" marB="74613"/>
                </a:tc>
              </a:tr>
              <a:tr h="765293">
                <a:tc>
                  <a:txBody>
                    <a:bodyPr/>
                    <a:lstStyle/>
                    <a:p>
                      <a:r>
                        <a:rPr lang="en-US" sz="2900" dirty="0" smtClean="0"/>
                        <a:t>RCP8.5</a:t>
                      </a:r>
                      <a:endParaRPr lang="en-AU" sz="2900" dirty="0"/>
                    </a:p>
                  </a:txBody>
                  <a:tcPr marL="149225" marR="149225" marT="74613" marB="74613"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-22 to +25</a:t>
                      </a:r>
                      <a:endParaRPr lang="en-AU" sz="2000" dirty="0"/>
                    </a:p>
                  </a:txBody>
                  <a:tcPr marL="149225" marR="149225" marT="74613" marB="74613"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-42 to +32</a:t>
                      </a:r>
                      <a:endParaRPr lang="en-AU" sz="2000" dirty="0"/>
                    </a:p>
                  </a:txBody>
                  <a:tcPr marL="149225" marR="149225" marT="74613" marB="74613"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-50 to</a:t>
                      </a:r>
                      <a:r>
                        <a:rPr lang="en-US" sz="2000" baseline="0" dirty="0" smtClean="0"/>
                        <a:t> +18</a:t>
                      </a:r>
                      <a:endParaRPr lang="en-AU" sz="2000" dirty="0"/>
                    </a:p>
                  </a:txBody>
                  <a:tcPr marL="149225" marR="149225" marT="74613" marB="74613"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-50 to +23</a:t>
                      </a:r>
                      <a:endParaRPr lang="en-AU" sz="2000" dirty="0"/>
                    </a:p>
                  </a:txBody>
                  <a:tcPr marL="149225" marR="149225" marT="74613" marB="74613"/>
                </a:tc>
              </a:tr>
            </a:tbl>
          </a:graphicData>
        </a:graphic>
      </p:graphicFrame>
      <p:sp>
        <p:nvSpPr>
          <p:cNvPr id="8" name="Text Placeholder 5"/>
          <p:cNvSpPr txBox="1">
            <a:spLocks/>
          </p:cNvSpPr>
          <p:nvPr/>
        </p:nvSpPr>
        <p:spPr>
          <a:xfrm>
            <a:off x="-618379" y="2914234"/>
            <a:ext cx="3749205" cy="425313"/>
          </a:xfrm>
          <a:prstGeom prst="rect">
            <a:avLst/>
          </a:prstGeom>
        </p:spPr>
        <p:txBody>
          <a:bodyPr vert="horz" lIns="0" tIns="0" rIns="0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all" spc="15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0"/>
                <a:cs typeface="ＭＳ Ｐゴシック" charset="0"/>
              </a:rPr>
              <a:t>Rangelands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/>
          <p:nvPr/>
        </p:nvGrpSpPr>
        <p:grpSpPr>
          <a:xfrm>
            <a:off x="361358" y="1729334"/>
            <a:ext cx="1650169" cy="1432302"/>
            <a:chOff x="2137410" y="1575793"/>
            <a:chExt cx="5269227" cy="4573547"/>
          </a:xfrm>
        </p:grpSpPr>
        <p:pic>
          <p:nvPicPr>
            <p:cNvPr id="3074" name="Picture 2" descr="C:\Users\Ger070\Dropbox\NRM Climate Change Projections\Technical Report\Figures\Chapter 2\TR_Figure2.3.png"/>
            <p:cNvPicPr>
              <a:picLocks noChangeAspect="1" noChangeArrowheads="1"/>
            </p:cNvPicPr>
            <p:nvPr/>
          </p:nvPicPr>
          <p:blipFill>
            <a:blip r:embed="rId3" cstate="print"/>
            <a:stretch>
              <a:fillRect/>
            </a:stretch>
          </p:blipFill>
          <p:spPr bwMode="auto">
            <a:xfrm>
              <a:off x="2217421" y="1575793"/>
              <a:ext cx="5189216" cy="3672119"/>
            </a:xfrm>
            <a:prstGeom prst="rect">
              <a:avLst/>
            </a:prstGeom>
            <a:noFill/>
          </p:spPr>
        </p:pic>
        <p:sp>
          <p:nvSpPr>
            <p:cNvPr id="4" name="Rectangle 3"/>
            <p:cNvSpPr/>
            <p:nvPr/>
          </p:nvSpPr>
          <p:spPr>
            <a:xfrm>
              <a:off x="2137410" y="5703570"/>
              <a:ext cx="2103120" cy="4457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pic>
        <p:nvPicPr>
          <p:cNvPr id="10243" name="Picture 3" descr="P:\work\NRM Projections\Communication\Design\• ICON SET_ON WHITE_PNG FILES\PNG FILES\Rainfall_ICON_On White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7224" y="492124"/>
            <a:ext cx="1108075" cy="1108075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2680138" y="431800"/>
            <a:ext cx="590506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/>
              <a:t>There is </a:t>
            </a:r>
            <a:r>
              <a:rPr lang="en-AU" i="1" dirty="0" smtClean="0"/>
              <a:t>high confidence </a:t>
            </a:r>
            <a:r>
              <a:rPr lang="en-AU" dirty="0" smtClean="0"/>
              <a:t>that in the near future (2030), natural variability will predominate over trends due to greenhouse gas emissions. </a:t>
            </a:r>
          </a:p>
          <a:p>
            <a:endParaRPr lang="en-AU" dirty="0" smtClean="0"/>
          </a:p>
          <a:p>
            <a:r>
              <a:rPr lang="en-AU" dirty="0" smtClean="0"/>
              <a:t>There is </a:t>
            </a:r>
            <a:r>
              <a:rPr lang="en-AU" i="1" dirty="0" smtClean="0"/>
              <a:t>low confidence</a:t>
            </a:r>
            <a:r>
              <a:rPr lang="en-AU" dirty="0" smtClean="0"/>
              <a:t> in the direction of future rainfall change by late in the century (2090), but substantial changes to wet-season and annual rainfall cannot be ruled out.</a:t>
            </a:r>
            <a:endParaRPr lang="en-AU" dirty="0"/>
          </a:p>
        </p:txBody>
      </p:sp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1017477" y="3270325"/>
          <a:ext cx="7881510" cy="27836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76302"/>
                <a:gridCol w="1576302"/>
                <a:gridCol w="1576302"/>
                <a:gridCol w="1576302"/>
                <a:gridCol w="1576302"/>
              </a:tblGrid>
              <a:tr h="1253048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Range of change in %</a:t>
                      </a:r>
                    </a:p>
                    <a:p>
                      <a:r>
                        <a:rPr lang="en-US" sz="2000" dirty="0" smtClean="0"/>
                        <a:t>for 2090</a:t>
                      </a:r>
                      <a:endParaRPr lang="en-AU" sz="2000" dirty="0"/>
                    </a:p>
                  </a:txBody>
                  <a:tcPr marL="149225" marR="149225" marT="74613" marB="74613"/>
                </a:tc>
                <a:tc>
                  <a:txBody>
                    <a:bodyPr/>
                    <a:lstStyle/>
                    <a:p>
                      <a:r>
                        <a:rPr lang="en-US" sz="2600" dirty="0" smtClean="0"/>
                        <a:t>Summer</a:t>
                      </a:r>
                      <a:endParaRPr lang="en-AU" sz="2600" dirty="0"/>
                    </a:p>
                  </a:txBody>
                  <a:tcPr marL="149225" marR="149225" marT="74613" marB="74613"/>
                </a:tc>
                <a:tc>
                  <a:txBody>
                    <a:bodyPr/>
                    <a:lstStyle/>
                    <a:p>
                      <a:r>
                        <a:rPr lang="en-US" sz="2600" dirty="0" smtClean="0"/>
                        <a:t>Autumn</a:t>
                      </a:r>
                      <a:endParaRPr lang="en-AU" sz="2600" dirty="0"/>
                    </a:p>
                  </a:txBody>
                  <a:tcPr marL="149225" marR="149225" marT="74613" marB="74613"/>
                </a:tc>
                <a:tc>
                  <a:txBody>
                    <a:bodyPr/>
                    <a:lstStyle/>
                    <a:p>
                      <a:r>
                        <a:rPr lang="en-US" sz="2600" dirty="0" smtClean="0"/>
                        <a:t>Winter </a:t>
                      </a:r>
                      <a:endParaRPr lang="en-AU" sz="2600" dirty="0"/>
                    </a:p>
                  </a:txBody>
                  <a:tcPr marL="149225" marR="149225" marT="74613" marB="74613"/>
                </a:tc>
                <a:tc>
                  <a:txBody>
                    <a:bodyPr/>
                    <a:lstStyle/>
                    <a:p>
                      <a:r>
                        <a:rPr lang="en-US" sz="2600" dirty="0" smtClean="0"/>
                        <a:t>Spring</a:t>
                      </a:r>
                      <a:endParaRPr lang="en-AU" sz="2600" dirty="0"/>
                    </a:p>
                  </a:txBody>
                  <a:tcPr marL="149225" marR="149225" marT="74613" marB="74613"/>
                </a:tc>
              </a:tr>
              <a:tr h="765293">
                <a:tc>
                  <a:txBody>
                    <a:bodyPr/>
                    <a:lstStyle/>
                    <a:p>
                      <a:r>
                        <a:rPr lang="en-US" sz="2900" dirty="0" smtClean="0"/>
                        <a:t>RCP4.5</a:t>
                      </a:r>
                      <a:endParaRPr lang="en-AU" sz="2900" dirty="0"/>
                    </a:p>
                  </a:txBody>
                  <a:tcPr marL="149225" marR="149225" marT="74613" marB="74613"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-18 </a:t>
                      </a:r>
                      <a:r>
                        <a:rPr lang="en-US" sz="2000" dirty="0" smtClean="0">
                          <a:sym typeface="Wingdings" pitchFamily="2" charset="2"/>
                        </a:rPr>
                        <a:t>to +8</a:t>
                      </a:r>
                      <a:endParaRPr lang="en-AU" sz="2000" dirty="0"/>
                    </a:p>
                  </a:txBody>
                  <a:tcPr marL="149225" marR="149225" marT="74613" marB="74613"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-17 to +12</a:t>
                      </a:r>
                      <a:endParaRPr lang="en-AU" sz="2000" dirty="0"/>
                    </a:p>
                  </a:txBody>
                  <a:tcPr marL="149225" marR="149225" marT="74613" marB="74613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SEASONALLY</a:t>
                      </a:r>
                      <a:r>
                        <a:rPr lang="en-US" sz="1600" baseline="0" dirty="0" smtClean="0"/>
                        <a:t> DRY</a:t>
                      </a:r>
                      <a:endParaRPr lang="en-AU" sz="1600" dirty="0"/>
                    </a:p>
                  </a:txBody>
                  <a:tcPr marL="149225" marR="149225" marT="74613" marB="74613"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-32 to +27</a:t>
                      </a:r>
                      <a:endParaRPr lang="en-AU" sz="2000" dirty="0"/>
                    </a:p>
                  </a:txBody>
                  <a:tcPr marL="149225" marR="149225" marT="74613" marB="74613"/>
                </a:tc>
              </a:tr>
              <a:tr h="765293">
                <a:tc>
                  <a:txBody>
                    <a:bodyPr/>
                    <a:lstStyle/>
                    <a:p>
                      <a:r>
                        <a:rPr lang="en-US" sz="2900" dirty="0" smtClean="0"/>
                        <a:t>RCP8.5</a:t>
                      </a:r>
                      <a:endParaRPr lang="en-AU" sz="2900" dirty="0"/>
                    </a:p>
                  </a:txBody>
                  <a:tcPr marL="149225" marR="149225" marT="74613" marB="74613"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-24 to + 18</a:t>
                      </a:r>
                      <a:endParaRPr lang="en-AU" sz="2000" dirty="0"/>
                    </a:p>
                  </a:txBody>
                  <a:tcPr marL="149225" marR="149225" marT="74613" marB="74613"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-30 to +26</a:t>
                      </a:r>
                      <a:endParaRPr lang="en-AU" sz="2000" dirty="0"/>
                    </a:p>
                  </a:txBody>
                  <a:tcPr marL="149225" marR="149225" marT="74613" marB="74613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SEASONALLY</a:t>
                      </a:r>
                      <a:r>
                        <a:rPr lang="en-US" sz="1600" baseline="0" dirty="0" smtClean="0"/>
                        <a:t> DRY</a:t>
                      </a:r>
                      <a:endParaRPr lang="en-AU" sz="1600" dirty="0"/>
                    </a:p>
                  </a:txBody>
                  <a:tcPr marL="149225" marR="149225" marT="74613" marB="74613"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-44 to +43</a:t>
                      </a:r>
                      <a:endParaRPr lang="en-AU" sz="2000" dirty="0"/>
                    </a:p>
                  </a:txBody>
                  <a:tcPr marL="149225" marR="149225" marT="74613" marB="74613"/>
                </a:tc>
              </a:tr>
            </a:tbl>
          </a:graphicData>
        </a:graphic>
      </p:graphicFrame>
      <p:sp>
        <p:nvSpPr>
          <p:cNvPr id="8" name="Text Placeholder 5"/>
          <p:cNvSpPr txBox="1">
            <a:spLocks/>
          </p:cNvSpPr>
          <p:nvPr/>
        </p:nvSpPr>
        <p:spPr>
          <a:xfrm>
            <a:off x="-618379" y="2914234"/>
            <a:ext cx="4077195" cy="425313"/>
          </a:xfrm>
          <a:prstGeom prst="rect">
            <a:avLst/>
          </a:prstGeom>
        </p:spPr>
        <p:txBody>
          <a:bodyPr vert="horz" lIns="0" tIns="0" rIns="0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all" spc="15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0"/>
                <a:cs typeface="ＭＳ Ｐゴシック" charset="0"/>
              </a:rPr>
              <a:t>Northern</a:t>
            </a:r>
            <a:r>
              <a:rPr kumimoji="0" lang="en-US" sz="1800" b="1" i="0" u="none" strike="noStrike" kern="1200" cap="all" spc="15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0"/>
                <a:cs typeface="ＭＳ Ｐゴシック" charset="0"/>
              </a:rPr>
              <a:t> </a:t>
            </a:r>
            <a:r>
              <a:rPr lang="en-US" b="1" cap="all" spc="150" dirty="0" err="1" smtClean="0">
                <a:latin typeface="+mn-lt"/>
              </a:rPr>
              <a:t>australia</a:t>
            </a:r>
            <a:endParaRPr kumimoji="0" lang="en-US" sz="1800" b="1" i="0" u="none" strike="noStrike" kern="1200" cap="all" spc="15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7" name="Table Placeholder 6" descr="2014_08_30_9999_60.JPG"/>
          <p:cNvPicPr>
            <a:picLocks noGrp="1" noChangeAspect="1"/>
          </p:cNvPicPr>
          <p:nvPr>
            <p:ph type="tbl" sz="quarter" idx="14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8" name="TextBox 7"/>
          <p:cNvSpPr txBox="1"/>
          <p:nvPr/>
        </p:nvSpPr>
        <p:spPr>
          <a:xfrm>
            <a:off x="477040" y="310744"/>
            <a:ext cx="866696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600" b="1" cap="all" dirty="0" smtClean="0">
                <a:solidFill>
                  <a:schemeClr val="bg1"/>
                </a:solidFill>
              </a:rPr>
              <a:t>Snowfall in the Australian Alps is projected to decrease, especially at low elevations</a:t>
            </a:r>
          </a:p>
          <a:p>
            <a:r>
              <a:rPr lang="en-AU" sz="3600" b="1" dirty="0" smtClean="0"/>
              <a:t> </a:t>
            </a:r>
          </a:p>
          <a:p>
            <a:endParaRPr lang="en-AU" sz="3600" b="1" cap="all" dirty="0" smtClean="0">
              <a:solidFill>
                <a:schemeClr val="bg1"/>
              </a:solidFill>
            </a:endParaRPr>
          </a:p>
          <a:p>
            <a:endParaRPr lang="en-AU" sz="3600" b="1" cap="all" dirty="0" smtClean="0">
              <a:solidFill>
                <a:schemeClr val="bg1"/>
              </a:solidFill>
            </a:endParaRPr>
          </a:p>
          <a:p>
            <a:endParaRPr lang="en-AU" sz="3600" b="1" cap="all" dirty="0" smtClean="0">
              <a:solidFill>
                <a:schemeClr val="bg1"/>
              </a:solidFill>
            </a:endParaRPr>
          </a:p>
          <a:p>
            <a:endParaRPr lang="en-AU" sz="3600" b="1" cap="all" dirty="0" smtClean="0">
              <a:solidFill>
                <a:schemeClr val="bg1"/>
              </a:solidFill>
            </a:endParaRPr>
          </a:p>
          <a:p>
            <a:endParaRPr lang="en-AU" sz="3600" b="1" cap="all" dirty="0" smtClean="0">
              <a:solidFill>
                <a:schemeClr val="bg1"/>
              </a:solidFill>
            </a:endParaRPr>
          </a:p>
          <a:p>
            <a:pPr algn="ctr"/>
            <a:r>
              <a:rPr lang="en-AU" sz="3600" b="1" dirty="0" smtClean="0">
                <a:solidFill>
                  <a:schemeClr val="bg1"/>
                </a:solidFill>
              </a:rPr>
              <a:t> </a:t>
            </a:r>
          </a:p>
          <a:p>
            <a:endParaRPr lang="en-AU" sz="3600" dirty="0"/>
          </a:p>
        </p:txBody>
      </p:sp>
      <p:sp>
        <p:nvSpPr>
          <p:cNvPr id="5" name="Text Placeholder 5"/>
          <p:cNvSpPr txBox="1">
            <a:spLocks/>
          </p:cNvSpPr>
          <p:nvPr/>
        </p:nvSpPr>
        <p:spPr>
          <a:xfrm>
            <a:off x="7028927" y="6116843"/>
            <a:ext cx="2562334" cy="741157"/>
          </a:xfrm>
          <a:prstGeom prst="rect">
            <a:avLst/>
          </a:prstGeom>
        </p:spPr>
        <p:txBody>
          <a:bodyPr vert="horz" lIns="0" tIns="0" rIns="0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all" spc="15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0"/>
                <a:cs typeface="ＭＳ Ｐゴシック" charset="0"/>
              </a:rPr>
              <a:t>Snow</a:t>
            </a:r>
            <a:endParaRPr kumimoji="0" lang="en-US" sz="1800" b="1" i="0" u="none" strike="noStrike" kern="1200" cap="all" spc="15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charset="0"/>
              <a:cs typeface="ＭＳ Ｐゴシック" charset="0"/>
            </a:endParaRPr>
          </a:p>
        </p:txBody>
      </p:sp>
      <p:pic>
        <p:nvPicPr>
          <p:cNvPr id="6" name="Picture 5" descr="Snow &amp; Hail_ICON_On Whit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78228" y="4912711"/>
            <a:ext cx="1001110" cy="10011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2044700" y="900000"/>
            <a:ext cx="6234438" cy="720000"/>
          </a:xfrm>
        </p:spPr>
        <p:txBody>
          <a:bodyPr/>
          <a:lstStyle/>
          <a:p>
            <a:r>
              <a:rPr lang="en-US" dirty="0" smtClean="0"/>
              <a:t>Extreme rainfall</a:t>
            </a:r>
            <a:endParaRPr lang="en-AU" dirty="0"/>
          </a:p>
        </p:txBody>
      </p:sp>
      <p:pic>
        <p:nvPicPr>
          <p:cNvPr id="11265" name="Picture 1" descr="P:\work\NRM Projections\Communication\Design\• ICON SET_ON WHITE_PNG FILES\PNG FILES\Extreme Rainfall_ICON_On Whit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7224" y="682624"/>
            <a:ext cx="1209675" cy="1209675"/>
          </a:xfrm>
          <a:prstGeom prst="rect">
            <a:avLst/>
          </a:prstGeom>
          <a:noFill/>
        </p:spPr>
      </p:pic>
      <p:pic>
        <p:nvPicPr>
          <p:cNvPr id="11266" name="Picture 2" descr="C:\Users\Ger070\Dropbox\NRM Climate Change Projections\Technical Report\Figures\Chapter 7\TR_Figure7.2.12_S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76700" y="1391169"/>
            <a:ext cx="4610100" cy="4500458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5003800" y="3016250"/>
            <a:ext cx="9891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ANNUAL</a:t>
            </a:r>
            <a:endParaRPr lang="en-AU" dirty="0"/>
          </a:p>
        </p:txBody>
      </p:sp>
      <p:sp>
        <p:nvSpPr>
          <p:cNvPr id="7" name="TextBox 6"/>
          <p:cNvSpPr txBox="1"/>
          <p:nvPr/>
        </p:nvSpPr>
        <p:spPr>
          <a:xfrm>
            <a:off x="6223000" y="4197350"/>
            <a:ext cx="105599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WETTEST</a:t>
            </a:r>
          </a:p>
          <a:p>
            <a:pPr algn="ctr"/>
            <a:r>
              <a:rPr lang="en-US" dirty="0" smtClean="0"/>
              <a:t>DAY OF</a:t>
            </a:r>
          </a:p>
          <a:p>
            <a:pPr algn="ctr"/>
            <a:r>
              <a:rPr lang="en-US" dirty="0" smtClean="0"/>
              <a:t>THE</a:t>
            </a:r>
          </a:p>
          <a:p>
            <a:pPr algn="ctr"/>
            <a:r>
              <a:rPr lang="en-US" dirty="0" smtClean="0"/>
              <a:t>YEAR</a:t>
            </a:r>
            <a:endParaRPr lang="en-AU" dirty="0"/>
          </a:p>
        </p:txBody>
      </p:sp>
      <p:sp>
        <p:nvSpPr>
          <p:cNvPr id="8" name="TextBox 7"/>
          <p:cNvSpPr txBox="1"/>
          <p:nvPr/>
        </p:nvSpPr>
        <p:spPr>
          <a:xfrm>
            <a:off x="7366000" y="3803650"/>
            <a:ext cx="105599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WETTEST</a:t>
            </a:r>
          </a:p>
          <a:p>
            <a:pPr algn="ctr"/>
            <a:r>
              <a:rPr lang="en-US" dirty="0" smtClean="0"/>
              <a:t>DAY IN</a:t>
            </a:r>
          </a:p>
          <a:p>
            <a:pPr algn="ctr"/>
            <a:r>
              <a:rPr lang="en-US" dirty="0" smtClean="0"/>
              <a:t>20 YEARS</a:t>
            </a:r>
            <a:endParaRPr lang="en-AU" dirty="0"/>
          </a:p>
        </p:txBody>
      </p:sp>
      <p:sp>
        <p:nvSpPr>
          <p:cNvPr id="9" name="TextBox 8"/>
          <p:cNvSpPr txBox="1"/>
          <p:nvPr/>
        </p:nvSpPr>
        <p:spPr>
          <a:xfrm rot="16200000">
            <a:off x="2266994" y="3093438"/>
            <a:ext cx="30669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dirty="0" smtClean="0"/>
              <a:t>% change by 2090</a:t>
            </a:r>
            <a:endParaRPr lang="en-AU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457200" y="2266950"/>
            <a:ext cx="291465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dirty="0" smtClean="0"/>
              <a:t>Throughout most of Australia, extreme rainfall events (wettest day of the year and wettest day in 20 years) are projected to increase in intensity with</a:t>
            </a:r>
            <a:r>
              <a:rPr lang="en-AU" sz="2400" i="1" dirty="0" smtClean="0"/>
              <a:t> high confidence</a:t>
            </a:r>
            <a:r>
              <a:rPr lang="en-AU" sz="2400" dirty="0" smtClean="0"/>
              <a:t> </a:t>
            </a:r>
            <a:endParaRPr lang="en-AU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5353050" y="5905500"/>
            <a:ext cx="31051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dirty="0" smtClean="0"/>
              <a:t>Southern Australia</a:t>
            </a:r>
            <a:endParaRPr lang="en-AU" sz="2400" dirty="0"/>
          </a:p>
        </p:txBody>
      </p:sp>
      <p:pic>
        <p:nvPicPr>
          <p:cNvPr id="12" name="Picture 12" descr="http://climate-data.it.csiro.au/cmip5_plots/CMIP5_draft_plots/TOD/Brochure/Brochure_timeseries_tas_AUS_presentation_rcp85_20141007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20478" y="1630018"/>
            <a:ext cx="3011557" cy="39839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AU" dirty="0"/>
          </a:p>
        </p:txBody>
      </p:sp>
      <p:pic>
        <p:nvPicPr>
          <p:cNvPr id="12" name="Table Placeholder 11" descr="BU6501.jpg"/>
          <p:cNvPicPr>
            <a:picLocks noGrp="1" noChangeAspect="1"/>
          </p:cNvPicPr>
          <p:nvPr>
            <p:ph type="tbl" sz="quarter" idx="14"/>
          </p:nvPr>
        </p:nvPicPr>
        <p:blipFill>
          <a:blip r:embed="rId2" cstate="print"/>
          <a:srcRect b="21474"/>
          <a:stretch>
            <a:fillRect/>
          </a:stretch>
        </p:blipFill>
        <p:spPr>
          <a:xfrm>
            <a:off x="-188535" y="-398791"/>
            <a:ext cx="9332536" cy="7256791"/>
          </a:xfrm>
        </p:spPr>
      </p:pic>
      <p:sp>
        <p:nvSpPr>
          <p:cNvPr id="6" name="Rectangle 5"/>
          <p:cNvSpPr/>
          <p:nvPr/>
        </p:nvSpPr>
        <p:spPr>
          <a:xfrm>
            <a:off x="-294469" y="3355383"/>
            <a:ext cx="8508571" cy="2449800"/>
          </a:xfrm>
          <a:prstGeom prst="rect">
            <a:avLst/>
          </a:prstGeom>
          <a:solidFill>
            <a:schemeClr val="tx1">
              <a:alpha val="4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TextBox 6"/>
          <p:cNvSpPr txBox="1"/>
          <p:nvPr/>
        </p:nvSpPr>
        <p:spPr>
          <a:xfrm>
            <a:off x="477040" y="2806262"/>
            <a:ext cx="8666960" cy="72943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600" b="1" dirty="0" smtClean="0"/>
              <a:t> </a:t>
            </a:r>
          </a:p>
          <a:p>
            <a:r>
              <a:rPr lang="en-AU" sz="3600" b="1" cap="all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Time in drought is projected to increase in southern Australia</a:t>
            </a:r>
            <a:br>
              <a:rPr lang="en-AU" sz="3600" b="1" cap="all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sz="3600" b="1" cap="all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AU" sz="3600" b="1" cap="all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higher evaporation rates</a:t>
            </a:r>
          </a:p>
          <a:p>
            <a:endParaRPr lang="en-AU" sz="3600" b="1" cap="all" dirty="0" smtClean="0">
              <a:solidFill>
                <a:schemeClr val="bg1"/>
              </a:solidFill>
            </a:endParaRPr>
          </a:p>
          <a:p>
            <a:endParaRPr lang="en-AU" sz="3600" b="1" cap="all" dirty="0" smtClean="0">
              <a:solidFill>
                <a:schemeClr val="bg1"/>
              </a:solidFill>
            </a:endParaRPr>
          </a:p>
          <a:p>
            <a:endParaRPr lang="en-AU" sz="3600" b="1" cap="all" dirty="0" smtClean="0">
              <a:solidFill>
                <a:schemeClr val="bg1"/>
              </a:solidFill>
            </a:endParaRPr>
          </a:p>
          <a:p>
            <a:endParaRPr lang="en-AU" sz="3600" b="1" cap="all" dirty="0" smtClean="0">
              <a:solidFill>
                <a:schemeClr val="bg1"/>
              </a:solidFill>
            </a:endParaRPr>
          </a:p>
          <a:p>
            <a:endParaRPr lang="en-AU" sz="3600" b="1" cap="all" dirty="0" smtClean="0">
              <a:solidFill>
                <a:schemeClr val="bg1"/>
              </a:solidFill>
            </a:endParaRPr>
          </a:p>
          <a:p>
            <a:endParaRPr lang="en-AU" sz="3600" b="1" cap="all" dirty="0" smtClean="0">
              <a:solidFill>
                <a:schemeClr val="bg1"/>
              </a:solidFill>
            </a:endParaRPr>
          </a:p>
          <a:p>
            <a:pPr algn="ctr"/>
            <a:r>
              <a:rPr lang="en-AU" sz="3600" b="1" dirty="0" smtClean="0">
                <a:solidFill>
                  <a:schemeClr val="bg1"/>
                </a:solidFill>
              </a:rPr>
              <a:t> </a:t>
            </a:r>
          </a:p>
          <a:p>
            <a:endParaRPr lang="en-AU" sz="3600" dirty="0"/>
          </a:p>
        </p:txBody>
      </p:sp>
      <p:pic>
        <p:nvPicPr>
          <p:cNvPr id="8" name="Picture 7" descr="Drought_ICON_On Whit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9975" y="711762"/>
            <a:ext cx="1410109" cy="1410109"/>
          </a:xfrm>
          <a:prstGeom prst="rect">
            <a:avLst/>
          </a:prstGeom>
        </p:spPr>
      </p:pic>
      <p:sp>
        <p:nvSpPr>
          <p:cNvPr id="9" name="Text Placeholder 5"/>
          <p:cNvSpPr txBox="1">
            <a:spLocks/>
          </p:cNvSpPr>
          <p:nvPr/>
        </p:nvSpPr>
        <p:spPr>
          <a:xfrm>
            <a:off x="427383" y="307975"/>
            <a:ext cx="1530626" cy="357948"/>
          </a:xfrm>
          <a:prstGeom prst="rect">
            <a:avLst/>
          </a:prstGeom>
        </p:spPr>
        <p:txBody>
          <a:bodyPr vert="horz" lIns="0" tIns="0" rIns="0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all" spc="150" normalizeH="0" baseline="0" noProof="0" dirty="0" smtClean="0">
                <a:ln>
                  <a:noFill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uLnTx/>
                <a:uFillTx/>
                <a:latin typeface="+mn-lt"/>
                <a:ea typeface="ＭＳ Ｐゴシック" charset="0"/>
                <a:cs typeface="ＭＳ Ｐゴシック" charset="0"/>
              </a:rPr>
              <a:t>drought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6596390"/>
            <a:ext cx="121605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CSIRO</a:t>
            </a:r>
            <a:endParaRPr lang="en-AU" sz="11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4" name="Table Placeholder 3" descr="Crops_WesternAus.jpg"/>
          <p:cNvPicPr>
            <a:picLocks noGrp="1" noChangeAspect="1"/>
          </p:cNvPicPr>
          <p:nvPr>
            <p:ph type="tbl" sz="quarter" idx="14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6" name="Rectangle 5"/>
          <p:cNvSpPr/>
          <p:nvPr/>
        </p:nvSpPr>
        <p:spPr>
          <a:xfrm>
            <a:off x="-308112" y="3395723"/>
            <a:ext cx="9707606" cy="2890435"/>
          </a:xfrm>
          <a:prstGeom prst="rect">
            <a:avLst/>
          </a:prstGeom>
          <a:solidFill>
            <a:schemeClr val="tx1">
              <a:alpha val="4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TextBox 4"/>
          <p:cNvSpPr txBox="1"/>
          <p:nvPr/>
        </p:nvSpPr>
        <p:spPr>
          <a:xfrm>
            <a:off x="121023" y="3401924"/>
            <a:ext cx="91440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THERE IS </a:t>
            </a:r>
            <a:r>
              <a:rPr lang="en-AU" sz="3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HIGH CONFIDENCE</a:t>
            </a:r>
            <a:r>
              <a:rPr lang="en-AU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 DECREASING SOIL MOISTURE IN THE SOUTHERN REGIONS (PARTICULARLY IN WINTER AND SPRING) AND </a:t>
            </a:r>
            <a:r>
              <a:rPr lang="en-AU" sz="3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MEDIUM CONFIDENCE</a:t>
            </a:r>
            <a:r>
              <a:rPr lang="en-AU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 DECREASING SOIL MOISTURE ELSEWHERE. </a:t>
            </a:r>
          </a:p>
          <a:p>
            <a:endParaRPr lang="en-AU" sz="3600" dirty="0"/>
          </a:p>
        </p:txBody>
      </p:sp>
      <p:pic>
        <p:nvPicPr>
          <p:cNvPr id="7" name="Picture 6" descr="Soils_ICON_On Whit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8675" y="281946"/>
            <a:ext cx="1410109" cy="1410109"/>
          </a:xfrm>
          <a:prstGeom prst="rect">
            <a:avLst/>
          </a:prstGeom>
        </p:spPr>
      </p:pic>
      <p:sp>
        <p:nvSpPr>
          <p:cNvPr id="8" name="Text Placeholder 5"/>
          <p:cNvSpPr txBox="1">
            <a:spLocks/>
          </p:cNvSpPr>
          <p:nvPr/>
        </p:nvSpPr>
        <p:spPr>
          <a:xfrm>
            <a:off x="-1" y="1797054"/>
            <a:ext cx="2047461" cy="578398"/>
          </a:xfrm>
          <a:prstGeom prst="rect">
            <a:avLst/>
          </a:prstGeom>
        </p:spPr>
        <p:txBody>
          <a:bodyPr vert="horz" lIns="0" tIns="0" rIns="0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all" spc="15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ＭＳ Ｐゴシック" charset="0"/>
                <a:cs typeface="ＭＳ Ｐゴシック" charset="0"/>
              </a:rPr>
              <a:t>Soil</a:t>
            </a:r>
            <a:r>
              <a:rPr kumimoji="0" lang="en-US" sz="1800" b="1" i="0" u="none" strike="noStrike" kern="1200" cap="all" spc="15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ＭＳ Ｐゴシック" charset="0"/>
                <a:cs typeface="ＭＳ Ｐゴシック" charset="0"/>
              </a:rPr>
              <a:t> moisture</a:t>
            </a:r>
            <a:endParaRPr kumimoji="0" lang="en-US" sz="1800" b="1" i="0" u="none" strike="noStrike" kern="1200" cap="all" spc="15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ＭＳ Ｐゴシック" charset="0"/>
              <a:cs typeface="ＭＳ Ｐゴシック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6596390"/>
            <a:ext cx="121605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iStock</a:t>
            </a:r>
            <a:endParaRPr lang="en-AU" sz="11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5" name="Table Placeholder 4" descr="After bushfire_Victoria.jpg"/>
          <p:cNvPicPr>
            <a:picLocks noGrp="1" noChangeAspect="1"/>
          </p:cNvPicPr>
          <p:nvPr>
            <p:ph type="tbl" sz="quarter" idx="14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7" name="Rectangle 6"/>
          <p:cNvSpPr/>
          <p:nvPr/>
        </p:nvSpPr>
        <p:spPr>
          <a:xfrm>
            <a:off x="-416860" y="316346"/>
            <a:ext cx="8148919" cy="3395042"/>
          </a:xfrm>
          <a:prstGeom prst="rect">
            <a:avLst/>
          </a:prstGeom>
          <a:solidFill>
            <a:schemeClr val="tx1">
              <a:alpha val="4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TextBox 5"/>
          <p:cNvSpPr txBox="1"/>
          <p:nvPr/>
        </p:nvSpPr>
        <p:spPr>
          <a:xfrm>
            <a:off x="234994" y="310744"/>
            <a:ext cx="8666960" cy="8402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600" b="1" cap="all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Southern and eastern Australia </a:t>
            </a:r>
          </a:p>
          <a:p>
            <a:r>
              <a:rPr lang="en-AU" sz="3600" b="1" cap="all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are projected to experience </a:t>
            </a:r>
          </a:p>
          <a:p>
            <a:r>
              <a:rPr lang="en-AU" sz="3600" b="1" cap="all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harsher fire weather</a:t>
            </a:r>
          </a:p>
          <a:p>
            <a:endParaRPr lang="en-AU" sz="3600" b="1" cap="all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AU" sz="3600" b="1" cap="all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changes elsewhere are </a:t>
            </a:r>
          </a:p>
          <a:p>
            <a:r>
              <a:rPr lang="en-AU" sz="3600" b="1" cap="all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less certain</a:t>
            </a:r>
          </a:p>
          <a:p>
            <a:endParaRPr lang="en-AU" sz="3600" b="1" cap="all" dirty="0" smtClean="0">
              <a:solidFill>
                <a:schemeClr val="bg1"/>
              </a:solidFill>
            </a:endParaRPr>
          </a:p>
          <a:p>
            <a:r>
              <a:rPr lang="en-AU" sz="3600" b="1" dirty="0" smtClean="0"/>
              <a:t> </a:t>
            </a:r>
          </a:p>
          <a:p>
            <a:endParaRPr lang="en-AU" sz="3600" b="1" cap="all" dirty="0" smtClean="0">
              <a:solidFill>
                <a:schemeClr val="bg1"/>
              </a:solidFill>
            </a:endParaRPr>
          </a:p>
          <a:p>
            <a:endParaRPr lang="en-AU" sz="3600" b="1" cap="all" dirty="0" smtClean="0">
              <a:solidFill>
                <a:schemeClr val="bg1"/>
              </a:solidFill>
            </a:endParaRPr>
          </a:p>
          <a:p>
            <a:endParaRPr lang="en-AU" sz="3600" b="1" cap="all" dirty="0" smtClean="0">
              <a:solidFill>
                <a:schemeClr val="bg1"/>
              </a:solidFill>
            </a:endParaRPr>
          </a:p>
          <a:p>
            <a:endParaRPr lang="en-AU" sz="3600" b="1" cap="all" dirty="0" smtClean="0">
              <a:solidFill>
                <a:schemeClr val="bg1"/>
              </a:solidFill>
            </a:endParaRPr>
          </a:p>
          <a:p>
            <a:endParaRPr lang="en-AU" sz="3600" b="1" cap="all" dirty="0" smtClean="0">
              <a:solidFill>
                <a:schemeClr val="bg1"/>
              </a:solidFill>
            </a:endParaRPr>
          </a:p>
          <a:p>
            <a:pPr algn="ctr"/>
            <a:r>
              <a:rPr lang="en-AU" sz="3600" b="1" dirty="0" smtClean="0">
                <a:solidFill>
                  <a:schemeClr val="bg1"/>
                </a:solidFill>
              </a:rPr>
              <a:t> </a:t>
            </a:r>
          </a:p>
          <a:p>
            <a:endParaRPr lang="en-AU" sz="3600" dirty="0"/>
          </a:p>
        </p:txBody>
      </p:sp>
      <p:pic>
        <p:nvPicPr>
          <p:cNvPr id="8" name="Picture 7" descr="Fire Weather_ICON_On Whit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426135" y="4979505"/>
            <a:ext cx="1410109" cy="1410109"/>
          </a:xfrm>
          <a:prstGeom prst="rect">
            <a:avLst/>
          </a:prstGeom>
        </p:spPr>
      </p:pic>
      <p:sp>
        <p:nvSpPr>
          <p:cNvPr id="9" name="Text Placeholder 5"/>
          <p:cNvSpPr txBox="1">
            <a:spLocks/>
          </p:cNvSpPr>
          <p:nvPr/>
        </p:nvSpPr>
        <p:spPr>
          <a:xfrm>
            <a:off x="7118379" y="4556400"/>
            <a:ext cx="2025621" cy="462862"/>
          </a:xfrm>
          <a:prstGeom prst="rect">
            <a:avLst/>
          </a:prstGeom>
        </p:spPr>
        <p:txBody>
          <a:bodyPr vert="horz" lIns="0" tIns="0" rIns="0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all" spc="15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ＭＳ Ｐゴシック" charset="0"/>
                <a:cs typeface="ＭＳ Ｐゴシック" charset="0"/>
              </a:rPr>
              <a:t>Fire weather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6596390"/>
            <a:ext cx="121605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chemeClr val="tx1">
                    <a:lumMod val="20000"/>
                    <a:lumOff val="80000"/>
                  </a:schemeClr>
                </a:solidFill>
              </a:rPr>
              <a:t>iStock</a:t>
            </a:r>
            <a:endParaRPr lang="en-AU" sz="1100" dirty="0">
              <a:solidFill>
                <a:schemeClr val="tx1">
                  <a:lumMod val="20000"/>
                  <a:lumOff val="8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Wet Tropics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15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257509" y="5884172"/>
            <a:ext cx="1938688" cy="741157"/>
          </a:xfrm>
        </p:spPr>
        <p:txBody>
          <a:bodyPr/>
          <a:lstStyle/>
          <a:p>
            <a:pPr algn="ctr"/>
            <a:r>
              <a:rPr lang="en-US" sz="1800" b="1" dirty="0" smtClean="0">
                <a:solidFill>
                  <a:schemeClr val="bg1"/>
                </a:solidFill>
              </a:rPr>
              <a:t>Tropical cyclones</a:t>
            </a:r>
          </a:p>
        </p:txBody>
      </p:sp>
      <p:pic>
        <p:nvPicPr>
          <p:cNvPr id="11" name="Picture 10" descr="Tropical Cyclones_ICON_On White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06060" y="4686859"/>
            <a:ext cx="1041587" cy="1041587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-174812" y="356687"/>
            <a:ext cx="8538883" cy="3569853"/>
          </a:xfrm>
          <a:prstGeom prst="rect">
            <a:avLst/>
          </a:prstGeom>
          <a:solidFill>
            <a:srgbClr val="313E37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6" name="TextBox 15"/>
          <p:cNvSpPr txBox="1"/>
          <p:nvPr/>
        </p:nvSpPr>
        <p:spPr>
          <a:xfrm>
            <a:off x="174811" y="402588"/>
            <a:ext cx="824304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Tropical</a:t>
            </a:r>
            <a:r>
              <a:rPr lang="en-AU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A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cyclones are projected to become less frequent with a greater proportion of high intensity storms (stronger winds and greater rainfall) (</a:t>
            </a:r>
            <a:r>
              <a:rPr lang="en-AU" sz="36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medium confidence</a:t>
            </a:r>
            <a:r>
              <a:rPr lang="en-A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). A greater proportion of storms may reach south of 25 degrees South </a:t>
            </a:r>
            <a:r>
              <a:rPr lang="en-AU" sz="36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(low confidence</a:t>
            </a:r>
            <a:r>
              <a:rPr lang="en-AU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en-AU" sz="36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AU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6596390"/>
            <a:ext cx="121605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rgbClr val="8F8D38"/>
                </a:solidFill>
              </a:rPr>
              <a:t>Offset</a:t>
            </a:r>
            <a:endParaRPr lang="en-AU" sz="1100" dirty="0">
              <a:solidFill>
                <a:srgbClr val="8F8D38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6" name="Table Placeholder 5" descr="Storm damage_May 2009GoldCoast_Qld.jpg"/>
          <p:cNvPicPr>
            <a:picLocks noGrp="1" noChangeAspect="1"/>
          </p:cNvPicPr>
          <p:nvPr>
            <p:ph type="tbl" sz="quarter" idx="14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-113150"/>
            <a:ext cx="9144000" cy="6971150"/>
          </a:xfrm>
        </p:spPr>
      </p:pic>
      <p:sp>
        <p:nvSpPr>
          <p:cNvPr id="7" name="Rectangle 6"/>
          <p:cNvSpPr/>
          <p:nvPr/>
        </p:nvSpPr>
        <p:spPr>
          <a:xfrm>
            <a:off x="-188260" y="3126781"/>
            <a:ext cx="8148919" cy="3395042"/>
          </a:xfrm>
          <a:prstGeom prst="rect">
            <a:avLst/>
          </a:prstGeom>
          <a:solidFill>
            <a:srgbClr val="313E37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TextBox 4"/>
          <p:cNvSpPr txBox="1"/>
          <p:nvPr/>
        </p:nvSpPr>
        <p:spPr>
          <a:xfrm>
            <a:off x="234993" y="3210847"/>
            <a:ext cx="8666960" cy="78483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600" b="1" cap="all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Sea levels will continue to rise throughout the 21st century </a:t>
            </a:r>
          </a:p>
          <a:p>
            <a:r>
              <a:rPr lang="en-AU" sz="3600" b="1" cap="all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beyond</a:t>
            </a:r>
          </a:p>
          <a:p>
            <a:endParaRPr lang="en-AU" sz="3600" b="1" cap="all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AU" sz="3600" b="1" cap="all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Extreme sea levels will also rise</a:t>
            </a:r>
          </a:p>
          <a:p>
            <a:endParaRPr lang="en-AU" sz="3600" b="1" cap="all" dirty="0" smtClean="0">
              <a:solidFill>
                <a:schemeClr val="bg1"/>
              </a:solidFill>
            </a:endParaRPr>
          </a:p>
          <a:p>
            <a:r>
              <a:rPr lang="en-AU" sz="3600" b="1" dirty="0" smtClean="0"/>
              <a:t> </a:t>
            </a:r>
          </a:p>
          <a:p>
            <a:endParaRPr lang="en-AU" sz="3600" b="1" cap="all" dirty="0" smtClean="0">
              <a:solidFill>
                <a:schemeClr val="bg1"/>
              </a:solidFill>
            </a:endParaRPr>
          </a:p>
          <a:p>
            <a:endParaRPr lang="en-AU" sz="3600" b="1" cap="all" dirty="0" smtClean="0">
              <a:solidFill>
                <a:schemeClr val="bg1"/>
              </a:solidFill>
            </a:endParaRPr>
          </a:p>
          <a:p>
            <a:endParaRPr lang="en-AU" sz="3600" b="1" cap="all" dirty="0" smtClean="0">
              <a:solidFill>
                <a:schemeClr val="bg1"/>
              </a:solidFill>
            </a:endParaRPr>
          </a:p>
          <a:p>
            <a:endParaRPr lang="en-AU" sz="3600" b="1" cap="all" dirty="0" smtClean="0">
              <a:solidFill>
                <a:schemeClr val="bg1"/>
              </a:solidFill>
            </a:endParaRPr>
          </a:p>
          <a:p>
            <a:endParaRPr lang="en-AU" sz="3600" b="1" cap="all" dirty="0" smtClean="0">
              <a:solidFill>
                <a:schemeClr val="bg1"/>
              </a:solidFill>
            </a:endParaRPr>
          </a:p>
          <a:p>
            <a:pPr algn="ctr"/>
            <a:r>
              <a:rPr lang="en-AU" sz="3600" b="1" dirty="0" smtClean="0">
                <a:solidFill>
                  <a:schemeClr val="bg1"/>
                </a:solidFill>
              </a:rPr>
              <a:t> </a:t>
            </a:r>
          </a:p>
          <a:p>
            <a:endParaRPr lang="en-AU" sz="3600" dirty="0"/>
          </a:p>
        </p:txBody>
      </p:sp>
      <p:pic>
        <p:nvPicPr>
          <p:cNvPr id="8" name="Picture 7" descr="Marine &amp; Coasts_ICON_On Whit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9285" y="431298"/>
            <a:ext cx="1220082" cy="1220082"/>
          </a:xfrm>
          <a:prstGeom prst="rect">
            <a:avLst/>
          </a:prstGeom>
        </p:spPr>
      </p:pic>
      <p:sp>
        <p:nvSpPr>
          <p:cNvPr id="9" name="Text Placeholder 5"/>
          <p:cNvSpPr txBox="1">
            <a:spLocks/>
          </p:cNvSpPr>
          <p:nvPr/>
        </p:nvSpPr>
        <p:spPr>
          <a:xfrm>
            <a:off x="236953" y="1700747"/>
            <a:ext cx="1938688" cy="741157"/>
          </a:xfrm>
          <a:prstGeom prst="rect">
            <a:avLst/>
          </a:prstGeom>
        </p:spPr>
        <p:txBody>
          <a:bodyPr vert="horz" lIns="0" tIns="0" rIns="0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all" spc="15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0"/>
                <a:cs typeface="ＭＳ Ｐゴシック" charset="0"/>
              </a:rPr>
              <a:t>Sea level rise</a:t>
            </a:r>
            <a:endParaRPr kumimoji="0" lang="en-US" sz="1800" b="1" i="0" u="none" strike="noStrike" kern="1200" cap="all" spc="15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charset="0"/>
              <a:cs typeface="ＭＳ Ｐゴシック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6596390"/>
            <a:ext cx="121605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chemeClr val="tx1">
                    <a:lumMod val="40000"/>
                    <a:lumOff val="60000"/>
                  </a:schemeClr>
                </a:solidFill>
              </a:rPr>
              <a:t>iStock</a:t>
            </a:r>
            <a:endParaRPr lang="en-AU" sz="1100" dirty="0">
              <a:solidFill>
                <a:schemeClr val="tx1">
                  <a:lumMod val="40000"/>
                  <a:lumOff val="6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ineapple crops_Qld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-139148"/>
            <a:ext cx="9293087" cy="6997148"/>
          </a:xfrm>
          <a:prstGeom prst="rect">
            <a:avLst/>
          </a:prstGeom>
          <a:solidFill>
            <a:schemeClr val="bg2"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322117" y="895901"/>
            <a:ext cx="8676410" cy="3825186"/>
          </a:xfrm>
        </p:spPr>
        <p:txBody>
          <a:bodyPr/>
          <a:lstStyle/>
          <a:p>
            <a:pPr algn="l"/>
            <a:r>
              <a:rPr lang="en-US" sz="2800" dirty="0" smtClean="0"/>
              <a:t>Australia’s climate has already changed</a:t>
            </a:r>
          </a:p>
          <a:p>
            <a:pPr algn="l">
              <a:buFont typeface="Arial" pitchFamily="34" charset="0"/>
              <a:buChar char="•"/>
            </a:pPr>
            <a:r>
              <a:rPr lang="en-US" sz="2800" dirty="0" smtClean="0"/>
              <a:t> Hotter since 1910 </a:t>
            </a:r>
          </a:p>
          <a:p>
            <a:pPr algn="l">
              <a:buFont typeface="Arial" pitchFamily="34" charset="0"/>
              <a:buChar char="•"/>
            </a:pPr>
            <a:r>
              <a:rPr lang="en-AU" sz="2800" dirty="0" smtClean="0"/>
              <a:t> more rain in northern Australia since 1970</a:t>
            </a:r>
            <a:r>
              <a:rPr lang="en-AU" sz="2800" cap="none" dirty="0" smtClean="0"/>
              <a:t>s</a:t>
            </a:r>
            <a:r>
              <a:rPr lang="en-AU" sz="2800" dirty="0" smtClean="0"/>
              <a:t> </a:t>
            </a:r>
          </a:p>
          <a:p>
            <a:pPr algn="l">
              <a:buFont typeface="Arial" pitchFamily="34" charset="0"/>
              <a:buChar char="•"/>
            </a:pPr>
            <a:r>
              <a:rPr lang="en-AU" sz="2800" dirty="0" smtClean="0"/>
              <a:t> less rain in south-east and south-west</a:t>
            </a:r>
          </a:p>
          <a:p>
            <a:pPr algn="l">
              <a:buFont typeface="Arial" pitchFamily="34" charset="0"/>
              <a:buChar char="•"/>
            </a:pPr>
            <a:r>
              <a:rPr lang="en-US" sz="2800" dirty="0" smtClean="0"/>
              <a:t> Less snow</a:t>
            </a:r>
            <a:endParaRPr lang="en-AU" sz="2800" dirty="0" smtClean="0"/>
          </a:p>
          <a:p>
            <a:pPr algn="l">
              <a:buFont typeface="Arial" pitchFamily="34" charset="0"/>
              <a:buChar char="•"/>
            </a:pPr>
            <a:r>
              <a:rPr lang="en-US" sz="2800" dirty="0" smtClean="0"/>
              <a:t> more extreme daily rain and fire weather</a:t>
            </a:r>
          </a:p>
          <a:p>
            <a:pPr algn="l">
              <a:buFont typeface="Arial" pitchFamily="34" charset="0"/>
              <a:buChar char="•"/>
            </a:pPr>
            <a:r>
              <a:rPr lang="en-US" sz="2800" dirty="0" smtClean="0"/>
              <a:t> Sea level rise</a:t>
            </a:r>
          </a:p>
          <a:p>
            <a:pPr algn="l"/>
            <a:endParaRPr lang="en-AU" sz="2400" dirty="0" smtClean="0"/>
          </a:p>
          <a:p>
            <a:endParaRPr lang="en-AU" dirty="0"/>
          </a:p>
        </p:txBody>
      </p:sp>
      <p:sp>
        <p:nvSpPr>
          <p:cNvPr id="3" name="TextBox 2"/>
          <p:cNvSpPr txBox="1"/>
          <p:nvPr/>
        </p:nvSpPr>
        <p:spPr>
          <a:xfrm>
            <a:off x="0" y="249382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cap="all" dirty="0" smtClean="0">
                <a:solidFill>
                  <a:srgbClr val="313E37"/>
                </a:solidFill>
              </a:rPr>
              <a:t>Key messages</a:t>
            </a:r>
            <a:endParaRPr lang="en-AU" sz="2800" b="1" cap="all" dirty="0">
              <a:solidFill>
                <a:srgbClr val="313E37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6596390"/>
            <a:ext cx="121605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chemeClr val="tx1">
                    <a:lumMod val="20000"/>
                    <a:lumOff val="80000"/>
                  </a:schemeClr>
                </a:solidFill>
              </a:rPr>
              <a:t>iStock</a:t>
            </a:r>
            <a:endParaRPr lang="en-AU" sz="1100" dirty="0">
              <a:solidFill>
                <a:schemeClr val="tx1">
                  <a:lumMod val="20000"/>
                  <a:lumOff val="8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236953" y="1700747"/>
            <a:ext cx="1938688" cy="741157"/>
          </a:xfrm>
        </p:spPr>
        <p:txBody>
          <a:bodyPr/>
          <a:lstStyle/>
          <a:p>
            <a:pPr algn="ctr"/>
            <a:r>
              <a:rPr lang="en-US" sz="1800" b="1" dirty="0" smtClean="0"/>
              <a:t>Sea level rise</a:t>
            </a:r>
          </a:p>
        </p:txBody>
      </p:sp>
      <p:pic>
        <p:nvPicPr>
          <p:cNvPr id="9" name="Picture 8" descr="Marine &amp; Coasts_ICON_On Whit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9285" y="431298"/>
            <a:ext cx="1220082" cy="1220082"/>
          </a:xfrm>
          <a:prstGeom prst="rect">
            <a:avLst/>
          </a:prstGeom>
        </p:spPr>
      </p:pic>
      <p:pic>
        <p:nvPicPr>
          <p:cNvPr id="8" name="Picture 7" descr="C:\Users\eks002\Documents\resrch\CSIRO\NRM\RegionalReports\Edit-July2014-2\Figures\SLR\NRM_777_plume Sydney_NEWx-01.pn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97480" y="1870153"/>
            <a:ext cx="5306640" cy="4496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2274570" y="352972"/>
            <a:ext cx="619633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/>
              <a:t>In line with global mean sea level, Australian sea levels are projected to rise through the 21</a:t>
            </a:r>
            <a:r>
              <a:rPr lang="en-AU" baseline="30000" dirty="0" smtClean="0"/>
              <a:t>st</a:t>
            </a:r>
            <a:r>
              <a:rPr lang="en-AU" dirty="0" smtClean="0"/>
              <a:t> century (</a:t>
            </a:r>
            <a:r>
              <a:rPr lang="en-AU" i="1" dirty="0" smtClean="0"/>
              <a:t>very high confidence</a:t>
            </a:r>
            <a:r>
              <a:rPr lang="en-AU" dirty="0" smtClean="0"/>
              <a:t>), and are very likely to rise at a faster rate during the 21st century than over the past four decades, or the 20th century as a whole, for the range of RCPs considered (</a:t>
            </a:r>
            <a:r>
              <a:rPr lang="en-AU" i="1" dirty="0" smtClean="0"/>
              <a:t>high confidence</a:t>
            </a:r>
            <a:r>
              <a:rPr lang="en-AU" dirty="0" smtClean="0"/>
              <a:t>)</a:t>
            </a:r>
            <a:endParaRPr lang="en-AU" dirty="0"/>
          </a:p>
        </p:txBody>
      </p:sp>
      <p:sp>
        <p:nvSpPr>
          <p:cNvPr id="6" name="TextBox 5"/>
          <p:cNvSpPr txBox="1"/>
          <p:nvPr/>
        </p:nvSpPr>
        <p:spPr>
          <a:xfrm>
            <a:off x="3160642" y="6311348"/>
            <a:ext cx="47012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cap="all" spc="150" dirty="0" smtClean="0">
                <a:latin typeface="+mn-lt"/>
              </a:rPr>
              <a:t>Changes are relative to 1986-2005</a:t>
            </a:r>
            <a:endParaRPr lang="en-AU" b="1" cap="all" spc="150" dirty="0" smtClean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2" descr="http://upload.wikimedia.org/wikipedia/en/9/90/Keppelbleachin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0" name="Picture 19" descr="Marine &amp; Coasts_ICON_On White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442533" y="166503"/>
            <a:ext cx="1031836" cy="1031836"/>
          </a:xfrm>
          <a:prstGeom prst="rect">
            <a:avLst/>
          </a:prstGeom>
        </p:spPr>
      </p:pic>
      <p:sp>
        <p:nvSpPr>
          <p:cNvPr id="21" name="Text Placeholder 5"/>
          <p:cNvSpPr txBox="1">
            <a:spLocks/>
          </p:cNvSpPr>
          <p:nvPr/>
        </p:nvSpPr>
        <p:spPr>
          <a:xfrm>
            <a:off x="6989107" y="1364578"/>
            <a:ext cx="1938688" cy="741157"/>
          </a:xfrm>
          <a:prstGeom prst="rect">
            <a:avLst/>
          </a:prstGeom>
        </p:spPr>
        <p:txBody>
          <a:bodyPr vert="horz" lIns="0" tIns="0" rIns="0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cap="all" spc="150" dirty="0" smtClean="0">
                <a:solidFill>
                  <a:schemeClr val="bg1"/>
                </a:solidFill>
                <a:latin typeface="+mn-lt"/>
              </a:rPr>
              <a:t>Sea surface temperature and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cap="all" spc="150" dirty="0" smtClean="0">
                <a:solidFill>
                  <a:schemeClr val="bg1"/>
                </a:solidFill>
                <a:latin typeface="+mn-lt"/>
              </a:rPr>
              <a:t>acidification</a:t>
            </a:r>
            <a:endParaRPr kumimoji="0" lang="en-US" sz="1800" b="1" i="0" u="none" strike="noStrike" kern="1200" cap="all" spc="15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ＭＳ Ｐゴシック" charset="0"/>
              <a:cs typeface="ＭＳ Ｐゴシック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-242047" y="187137"/>
            <a:ext cx="6669742" cy="5659990"/>
          </a:xfrm>
          <a:prstGeom prst="rect">
            <a:avLst/>
          </a:prstGeom>
          <a:solidFill>
            <a:srgbClr val="313E37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2" name="TextBox 21"/>
          <p:cNvSpPr txBox="1"/>
          <p:nvPr/>
        </p:nvSpPr>
        <p:spPr>
          <a:xfrm>
            <a:off x="231978" y="424024"/>
            <a:ext cx="5947824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There is </a:t>
            </a:r>
            <a:r>
              <a:rPr lang="en-AU" sz="28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very high confidence</a:t>
            </a:r>
            <a:r>
              <a:rPr lang="en-AU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that sea surface temperatures around Australia will rise. </a:t>
            </a:r>
          </a:p>
          <a:p>
            <a:endParaRPr lang="en-AU" sz="28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AU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There is </a:t>
            </a:r>
            <a:r>
              <a:rPr lang="en-AU" sz="28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very high confidence</a:t>
            </a:r>
            <a:r>
              <a:rPr lang="en-AU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that around Australia the ocean will become more acidic. </a:t>
            </a:r>
          </a:p>
          <a:p>
            <a:endParaRPr lang="en-AU" sz="28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AU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There is </a:t>
            </a:r>
            <a:r>
              <a:rPr lang="en-AU" sz="28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medium confidence</a:t>
            </a:r>
            <a:r>
              <a:rPr lang="en-AU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that long-term viability of corals will be impacted, and that there will be harm to marine ecosystems.</a:t>
            </a:r>
          </a:p>
          <a:p>
            <a:endParaRPr lang="en-AU" dirty="0" smtClean="0"/>
          </a:p>
          <a:p>
            <a:endParaRPr lang="en-AU" b="1" dirty="0"/>
          </a:p>
        </p:txBody>
      </p:sp>
      <p:sp>
        <p:nvSpPr>
          <p:cNvPr id="7" name="TextBox 6"/>
          <p:cNvSpPr txBox="1"/>
          <p:nvPr/>
        </p:nvSpPr>
        <p:spPr>
          <a:xfrm>
            <a:off x="0" y="6596390"/>
            <a:ext cx="15113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Wikipedia/</a:t>
            </a:r>
            <a:r>
              <a:rPr lang="en-US" sz="1100" dirty="0" err="1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Acropora</a:t>
            </a:r>
            <a:endParaRPr lang="en-AU" sz="1100"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84059" y="1520691"/>
            <a:ext cx="1625462" cy="2311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78840" y="1228801"/>
            <a:ext cx="4387443" cy="4320480"/>
          </a:xfrm>
        </p:spPr>
        <p:txBody>
          <a:bodyPr/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 Peer-reviewed journal papers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Technical Report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/>
              <a:t>The underpinning science behind all projections 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8 x Cluster Reports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/>
              <a:t>Focus on regional areas with distinct future climates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8 x Cluster Brochures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/>
              <a:t>Easy to understand key messages about regional climate change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Website: www.climatechangeinaustralia.gov.au</a:t>
            </a:r>
          </a:p>
          <a:p>
            <a:endParaRPr lang="en-AU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83568" y="476672"/>
            <a:ext cx="7560000" cy="720000"/>
          </a:xfrm>
        </p:spPr>
        <p:txBody>
          <a:bodyPr/>
          <a:lstStyle/>
          <a:p>
            <a:r>
              <a:rPr lang="en-US" dirty="0" smtClean="0"/>
              <a:t>communication – reports / brochures</a:t>
            </a:r>
            <a:endParaRPr lang="en-A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7028" y="2120483"/>
            <a:ext cx="1637929" cy="2323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70984" y="3052632"/>
            <a:ext cx="1649894" cy="23439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52033" y="3932169"/>
            <a:ext cx="1638475" cy="2329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3" name="Picture 2" descr="ClamBeds_Great Barrier Reef_Qld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-46382"/>
            <a:ext cx="9144000" cy="690438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-139148"/>
            <a:ext cx="9293087" cy="6997148"/>
          </a:xfrm>
          <a:prstGeom prst="rect">
            <a:avLst/>
          </a:prstGeom>
          <a:solidFill>
            <a:schemeClr val="accent6">
              <a:lumMod val="50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" name="Text Placeholder 3"/>
          <p:cNvSpPr txBox="1">
            <a:spLocks/>
          </p:cNvSpPr>
          <p:nvPr/>
        </p:nvSpPr>
        <p:spPr>
          <a:xfrm>
            <a:off x="322117" y="766694"/>
            <a:ext cx="8676410" cy="5675310"/>
          </a:xfrm>
          <a:prstGeom prst="rect">
            <a:avLst/>
          </a:prstGeom>
        </p:spPr>
        <p:txBody>
          <a:bodyPr/>
          <a:lstStyle/>
          <a:p>
            <a:pPr marL="215900" marR="0" lvl="0" indent="-2159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ＭＳ Ｐゴシック" charset="0"/>
                <a:cs typeface="ＭＳ Ｐゴシック" charset="0"/>
              </a:rPr>
              <a:t>FURTHER INCREASES IN GREENHOUSE GASES WILL CAUSE MORE CLIMATE CHANGE</a:t>
            </a:r>
          </a:p>
          <a:p>
            <a:pPr marL="215900" marR="0" lvl="0" indent="-2159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ＭＳ Ｐゴシック" charset="0"/>
                <a:cs typeface="ＭＳ Ｐゴシック" charset="0"/>
              </a:rPr>
              <a:t> MORE HOT DAYS, FEWER COLD DAYS &amp; LESS SNOW </a:t>
            </a:r>
          </a:p>
          <a:p>
            <a:pPr marL="215900" marR="0" lvl="0" indent="-2159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ＭＳ Ｐゴシック" charset="0"/>
                <a:cs typeface="ＭＳ Ｐゴシック" charset="0"/>
              </a:rPr>
              <a:t> DRIER IN THE SOUTH </a:t>
            </a:r>
            <a:endParaRPr kumimoji="0" lang="en-AU" sz="28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ＭＳ Ｐゴシック" charset="0"/>
              <a:cs typeface="ＭＳ Ｐゴシック" charset="0"/>
            </a:endParaRPr>
          </a:p>
          <a:p>
            <a:pPr marL="215900" marR="0" lvl="0" indent="-2159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ＭＳ Ｐゴシック" charset="0"/>
                <a:cs typeface="ＭＳ Ｐゴシック" charset="0"/>
              </a:rPr>
              <a:t> MORE EXTREME DAILY RAIN AND FIRE WEATHER</a:t>
            </a:r>
          </a:p>
          <a:p>
            <a:pPr marL="215900" marR="0" lvl="0" indent="-2159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ＭＳ Ｐゴシック" charset="0"/>
                <a:cs typeface="ＭＳ Ｐゴシック" charset="0"/>
              </a:rPr>
              <a:t> SEA LEVEL RISE</a:t>
            </a:r>
          </a:p>
          <a:p>
            <a:pPr marL="215900" marR="0" lvl="0" indent="-2159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ＭＳ Ｐゴシック" charset="0"/>
                <a:cs typeface="ＭＳ Ｐゴシック" charset="0"/>
              </a:rPr>
              <a:t> OCEAN ACIDIFICATION</a:t>
            </a:r>
          </a:p>
          <a:p>
            <a:pPr marL="215900" marR="0" lvl="0" indent="-2159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ＭＳ Ｐゴシック" charset="0"/>
                <a:cs typeface="ＭＳ Ｐゴシック" charset="0"/>
              </a:rPr>
              <a:t> FEWER BUT MORE INTENSE TROPICAL CYCLONES</a:t>
            </a:r>
          </a:p>
          <a:p>
            <a:pPr marL="215900" marR="0" lvl="0" indent="-2159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ＭＳ Ｐゴシック" charset="0"/>
                <a:cs typeface="ＭＳ Ｐゴシック" charset="0"/>
              </a:rPr>
              <a:t> REAFFIRMS PREVIOUS PROJECTIONS BUT SOME UNCERTAINTIES REMAIN</a:t>
            </a:r>
          </a:p>
          <a:p>
            <a:pPr marL="215900" marR="0" lvl="0" indent="-2159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AU" sz="28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ＭＳ Ｐゴシック" charset="0"/>
              <a:cs typeface="ＭＳ Ｐゴシック" charset="0"/>
            </a:endParaRPr>
          </a:p>
          <a:p>
            <a:pPr marL="215900" marR="0" lvl="0" indent="-2159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en-AU" sz="2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249382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cap="all" dirty="0" smtClean="0">
                <a:solidFill>
                  <a:schemeClr val="bg1"/>
                </a:solidFill>
              </a:rPr>
              <a:t>Key messages</a:t>
            </a:r>
            <a:endParaRPr lang="en-AU" sz="2800" b="1" cap="all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6596390"/>
            <a:ext cx="121605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chemeClr val="accent2">
                    <a:lumMod val="50000"/>
                  </a:schemeClr>
                </a:solidFill>
              </a:rPr>
              <a:t>iStock</a:t>
            </a:r>
            <a:endParaRPr lang="en-AU" sz="11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3" name="Picture 2" descr="Ainslie_mountain_ACT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-139148"/>
            <a:ext cx="9293087" cy="6997148"/>
          </a:xfrm>
          <a:prstGeom prst="rect">
            <a:avLst/>
          </a:prstGeom>
          <a:solidFill>
            <a:schemeClr val="bg2"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0" y="2241602"/>
            <a:ext cx="9144000" cy="1717665"/>
          </a:xfrm>
          <a:prstGeom prst="rect">
            <a:avLst/>
          </a:prstGeom>
        </p:spPr>
        <p:txBody>
          <a:bodyPr vert="horz" lIns="0" tIns="0" rIns="0" bIns="0" rtlCol="0">
            <a:normAutofit fontScale="25000" lnSpcReduction="20000"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itchFamily="34" charset="0"/>
              <a:buNone/>
              <a:defRPr sz="2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Calibri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Calibri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Calibri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Calibri" pitchFamily="34" charset="0"/>
              <a:buNone/>
              <a:tabLst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26400" cap="all" dirty="0" smtClean="0">
                <a:solidFill>
                  <a:schemeClr val="tx1"/>
                </a:solidFill>
              </a:rPr>
              <a:t>What’s </a:t>
            </a:r>
            <a:r>
              <a:rPr lang="en-AU" sz="26400" cap="all" dirty="0" smtClean="0">
                <a:solidFill>
                  <a:schemeClr val="tx1"/>
                </a:solidFill>
              </a:rPr>
              <a:t>new</a:t>
            </a:r>
          </a:p>
          <a:p>
            <a:r>
              <a:rPr lang="en-AU" sz="26400" cap="all" dirty="0" smtClean="0">
                <a:solidFill>
                  <a:schemeClr val="tx1"/>
                </a:solidFill>
              </a:rPr>
              <a:t>In CCIA 2015?</a:t>
            </a:r>
            <a:endParaRPr lang="en-AU" sz="26400" cap="all" dirty="0" smtClean="0">
              <a:solidFill>
                <a:schemeClr val="tx1"/>
              </a:solidFill>
            </a:endParaRPr>
          </a:p>
          <a:p>
            <a:pPr algn="l"/>
            <a:endParaRPr lang="en-AU" sz="3300" dirty="0" smtClean="0">
              <a:solidFill>
                <a:schemeClr val="tx1"/>
              </a:solidFill>
            </a:endParaRPr>
          </a:p>
          <a:p>
            <a:pPr algn="l"/>
            <a:endParaRPr lang="en-AU" sz="3300" dirty="0" smtClean="0">
              <a:solidFill>
                <a:schemeClr val="tx1"/>
              </a:solidFill>
            </a:endParaRPr>
          </a:p>
          <a:p>
            <a:pPr algn="l"/>
            <a:endParaRPr lang="en-AU" sz="3300" dirty="0" smtClean="0">
              <a:solidFill>
                <a:schemeClr val="tx1"/>
              </a:solidFill>
            </a:endParaRPr>
          </a:p>
          <a:p>
            <a:pPr algn="l"/>
            <a:endParaRPr lang="en-AU" sz="3300" dirty="0" smtClean="0">
              <a:solidFill>
                <a:schemeClr val="tx1"/>
              </a:solidFill>
            </a:endParaRPr>
          </a:p>
          <a:p>
            <a:pPr algn="l"/>
            <a:r>
              <a:rPr lang="en-AU" sz="3300" dirty="0" smtClean="0">
                <a:solidFill>
                  <a:schemeClr val="tx1"/>
                </a:solidFill>
              </a:rPr>
              <a:t>		</a:t>
            </a:r>
            <a:endParaRPr lang="en-AU" sz="3200" dirty="0" smtClean="0">
              <a:solidFill>
                <a:schemeClr val="tx1"/>
              </a:solidFill>
            </a:endParaRPr>
          </a:p>
          <a:p>
            <a:endParaRPr lang="en-AU" sz="3200" dirty="0" smtClean="0">
              <a:solidFill>
                <a:schemeClr val="tx1"/>
              </a:solidFill>
            </a:endParaRPr>
          </a:p>
          <a:p>
            <a:endParaRPr lang="en-AU" sz="3200" dirty="0" smtClean="0">
              <a:solidFill>
                <a:schemeClr val="tx1"/>
              </a:solidFill>
            </a:endParaRPr>
          </a:p>
          <a:p>
            <a:endParaRPr lang="en-AU" sz="32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719138" y="439236"/>
            <a:ext cx="7560000" cy="720000"/>
          </a:xfrm>
        </p:spPr>
        <p:txBody>
          <a:bodyPr/>
          <a:lstStyle/>
          <a:p>
            <a:pPr algn="ctr"/>
            <a:r>
              <a:rPr lang="en-US" b="1" dirty="0" smtClean="0"/>
              <a:t>Key elements of the projections project</a:t>
            </a:r>
            <a:endParaRPr lang="en-AU" b="1" dirty="0"/>
          </a:p>
        </p:txBody>
      </p:sp>
      <p:graphicFrame>
        <p:nvGraphicFramePr>
          <p:cNvPr id="3" name="Diagram 2"/>
          <p:cNvGraphicFramePr/>
          <p:nvPr/>
        </p:nvGraphicFramePr>
        <p:xfrm>
          <a:off x="172995" y="1359930"/>
          <a:ext cx="8760940" cy="48802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R_Figure2.1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024" y="373468"/>
            <a:ext cx="9144000" cy="6470697"/>
          </a:xfrm>
          <a:prstGeom prst="rect">
            <a:avLst/>
          </a:prstGeom>
        </p:spPr>
      </p:pic>
      <p:pic>
        <p:nvPicPr>
          <p:cNvPr id="7" name="Picture 6" descr="TR_Figure2.3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7303"/>
            <a:ext cx="9144000" cy="647069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90193" y="0"/>
            <a:ext cx="67401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cap="all" spc="150" dirty="0" smtClean="0">
                <a:latin typeface="+mn-lt"/>
              </a:rPr>
              <a:t>REGIONAL </a:t>
            </a:r>
            <a:r>
              <a:rPr lang="en-US" sz="2400" b="1" cap="all" spc="150" dirty="0" smtClean="0">
                <a:latin typeface="+mn-lt"/>
              </a:rPr>
              <a:t>INFORMATION – super clusters</a:t>
            </a:r>
            <a:endParaRPr lang="en-AU" sz="2400" b="1" cap="all" spc="15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R_Figure2.1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024" y="373468"/>
            <a:ext cx="9144000" cy="647069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33634" y="0"/>
            <a:ext cx="56792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cap="all" spc="150" dirty="0" smtClean="0">
                <a:latin typeface="+mn-lt"/>
              </a:rPr>
              <a:t>REGIONAL </a:t>
            </a:r>
            <a:r>
              <a:rPr lang="en-US" sz="2400" b="1" cap="all" spc="150" dirty="0" smtClean="0">
                <a:latin typeface="+mn-lt"/>
              </a:rPr>
              <a:t>INFORMATION - clusters</a:t>
            </a:r>
            <a:endParaRPr lang="en-AU" sz="2400" b="1" cap="all" spc="15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Ger070\Dropbox\NRM Climate Change Projections\Technical Report\Figures\Chapter 3\TR_Figure3.2.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185" y="2029281"/>
            <a:ext cx="4586674" cy="3936804"/>
          </a:xfrm>
          <a:prstGeom prst="rect">
            <a:avLst/>
          </a:prstGeom>
          <a:noFill/>
        </p:spPr>
      </p:pic>
      <p:pic>
        <p:nvPicPr>
          <p:cNvPr id="4" name="Picture 3"/>
          <p:cNvPicPr/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 t="9244" r="6356"/>
          <a:stretch>
            <a:fillRect/>
          </a:stretch>
        </p:blipFill>
        <p:spPr bwMode="auto">
          <a:xfrm>
            <a:off x="4618420" y="2203554"/>
            <a:ext cx="4532852" cy="3447738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 Placeholder 5"/>
          <p:cNvSpPr txBox="1">
            <a:spLocks/>
          </p:cNvSpPr>
          <p:nvPr/>
        </p:nvSpPr>
        <p:spPr>
          <a:xfrm>
            <a:off x="749508" y="1836319"/>
            <a:ext cx="3207895" cy="427196"/>
          </a:xfrm>
          <a:prstGeom prst="rect">
            <a:avLst/>
          </a:prstGeom>
        </p:spPr>
        <p:txBody>
          <a:bodyPr vert="horz" lIns="0" tIns="0" rIns="0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all" spc="15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0"/>
                <a:cs typeface="ＭＳ Ｐゴシック" charset="0"/>
              </a:rPr>
              <a:t>Emissions scenarios</a:t>
            </a:r>
            <a:endParaRPr kumimoji="0" lang="en-AU" sz="1600" b="1" i="0" u="none" strike="noStrike" kern="1200" cap="all" spc="15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Text Placeholder 5"/>
          <p:cNvSpPr txBox="1">
            <a:spLocks/>
          </p:cNvSpPr>
          <p:nvPr/>
        </p:nvSpPr>
        <p:spPr>
          <a:xfrm>
            <a:off x="5398957" y="1898778"/>
            <a:ext cx="3207895" cy="427196"/>
          </a:xfrm>
          <a:prstGeom prst="rect">
            <a:avLst/>
          </a:prstGeom>
        </p:spPr>
        <p:txBody>
          <a:bodyPr vert="horz" lIns="0" tIns="0" rIns="0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all" spc="15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0"/>
                <a:cs typeface="ＭＳ Ｐゴシック" charset="0"/>
              </a:rPr>
              <a:t>Concentration pathways</a:t>
            </a:r>
            <a:endParaRPr kumimoji="0" lang="en-AU" sz="1600" b="1" i="0" u="none" strike="noStrike" kern="1200" cap="all" spc="15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charset="0"/>
              <a:cs typeface="ＭＳ Ｐゴシック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114800" y="2663687"/>
            <a:ext cx="427383" cy="1888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Rectangle 8"/>
          <p:cNvSpPr/>
          <p:nvPr/>
        </p:nvSpPr>
        <p:spPr>
          <a:xfrm>
            <a:off x="4118113" y="3790121"/>
            <a:ext cx="427383" cy="1888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" name="Rectangle 9"/>
          <p:cNvSpPr/>
          <p:nvPr/>
        </p:nvSpPr>
        <p:spPr>
          <a:xfrm>
            <a:off x="4108174" y="4465982"/>
            <a:ext cx="427383" cy="1888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Rectangle 10"/>
          <p:cNvSpPr/>
          <p:nvPr/>
        </p:nvSpPr>
        <p:spPr>
          <a:xfrm>
            <a:off x="1096617" y="4323522"/>
            <a:ext cx="427383" cy="5599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TextBox 11"/>
          <p:cNvSpPr txBox="1"/>
          <p:nvPr/>
        </p:nvSpPr>
        <p:spPr>
          <a:xfrm>
            <a:off x="3319668" y="2425149"/>
            <a:ext cx="7752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RCP8.5</a:t>
            </a:r>
            <a:endParaRPr lang="en-AU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3313043" y="3372678"/>
            <a:ext cx="7752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RCP6</a:t>
            </a:r>
            <a:endParaRPr lang="en-AU" sz="1400" dirty="0"/>
          </a:p>
        </p:txBody>
      </p:sp>
      <p:sp>
        <p:nvSpPr>
          <p:cNvPr id="14" name="TextBox 13"/>
          <p:cNvSpPr txBox="1"/>
          <p:nvPr/>
        </p:nvSpPr>
        <p:spPr>
          <a:xfrm>
            <a:off x="3293164" y="4247322"/>
            <a:ext cx="7752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RCP4.5</a:t>
            </a:r>
            <a:endParaRPr lang="en-AU" sz="1400" dirty="0"/>
          </a:p>
        </p:txBody>
      </p:sp>
      <p:sp>
        <p:nvSpPr>
          <p:cNvPr id="15" name="TextBox 14"/>
          <p:cNvSpPr txBox="1"/>
          <p:nvPr/>
        </p:nvSpPr>
        <p:spPr>
          <a:xfrm>
            <a:off x="3279912" y="4651514"/>
            <a:ext cx="7752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RCP2.6</a:t>
            </a:r>
            <a:endParaRPr lang="en-AU" sz="1400" dirty="0"/>
          </a:p>
        </p:txBody>
      </p:sp>
      <p:sp>
        <p:nvSpPr>
          <p:cNvPr id="16" name="Text Placeholder 1"/>
          <p:cNvSpPr txBox="1">
            <a:spLocks/>
          </p:cNvSpPr>
          <p:nvPr/>
        </p:nvSpPr>
        <p:spPr>
          <a:xfrm>
            <a:off x="719138" y="548680"/>
            <a:ext cx="7560000" cy="720000"/>
          </a:xfrm>
          <a:prstGeom prst="rect">
            <a:avLst/>
          </a:prstGeom>
        </p:spPr>
        <p:txBody>
          <a:bodyPr vert="horz" lIns="0" tIns="0" rIns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400" b="1" i="0" u="none" strike="noStrike" kern="1200" cap="all" spc="15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0"/>
                <a:cs typeface="ＭＳ Ｐゴシック" charset="0"/>
              </a:rPr>
              <a:t>Greenhouse gas emissions &amp;</a:t>
            </a:r>
            <a:r>
              <a:rPr kumimoji="0" lang="en-AU" sz="2400" b="1" i="0" u="none" strike="noStrike" kern="1200" cap="all" spc="15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0"/>
                <a:cs typeface="ＭＳ Ｐゴシック" charset="0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400" b="1" i="0" u="none" strike="noStrike" kern="1200" cap="all" spc="15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0"/>
                <a:cs typeface="ＭＳ Ｐゴシック" charset="0"/>
              </a:rPr>
              <a:t>Concentration</a:t>
            </a:r>
            <a:r>
              <a:rPr lang="en-AU" sz="2400" b="1" cap="all" spc="150" dirty="0" smtClean="0">
                <a:latin typeface="+mn-lt"/>
              </a:rPr>
              <a:t> </a:t>
            </a:r>
            <a:r>
              <a:rPr lang="en-US" sz="2400" b="1" cap="all" spc="150" baseline="0" dirty="0" smtClean="0">
                <a:latin typeface="+mn-lt"/>
              </a:rPr>
              <a:t>pathways</a:t>
            </a:r>
            <a:endParaRPr kumimoji="0" lang="en-AU" sz="2400" b="1" i="0" u="none" strike="noStrike" kern="1200" cap="all" spc="15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CIA_Projections_POWERPOINT_MASTER_V2">
  <a:themeElements>
    <a:clrScheme name="CCIA NRM">
      <a:dk1>
        <a:srgbClr val="313E37"/>
      </a:dk1>
      <a:lt1>
        <a:srgbClr val="FBFEFF"/>
      </a:lt1>
      <a:dk2>
        <a:srgbClr val="313E37"/>
      </a:dk2>
      <a:lt2>
        <a:srgbClr val="FBFEFF"/>
      </a:lt2>
      <a:accent1>
        <a:srgbClr val="C4C150"/>
      </a:accent1>
      <a:accent2>
        <a:srgbClr val="8AC1C9"/>
      </a:accent2>
      <a:accent3>
        <a:srgbClr val="663E51"/>
      </a:accent3>
      <a:accent4>
        <a:srgbClr val="014976"/>
      </a:accent4>
      <a:accent5>
        <a:srgbClr val="D7771A"/>
      </a:accent5>
      <a:accent6>
        <a:srgbClr val="657585"/>
      </a:accent6>
      <a:hlink>
        <a:srgbClr val="8AC1C9"/>
      </a:hlink>
      <a:folHlink>
        <a:srgbClr val="8AC1C9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36E1292A52CB94D94290C5CE81E39F8" ma:contentTypeVersion="0" ma:contentTypeDescription="Create a new document." ma:contentTypeScope="" ma:versionID="3310f5b6872f7af6c82609a66381fcca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1b05d82d297216baf5b26c55225140df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11EFF44-2F1F-45A4-BCDE-AA382FBDC674}">
  <ds:schemaRefs>
    <ds:schemaRef ds:uri="http://schemas.microsoft.com/office/2006/documentManagement/types"/>
    <ds:schemaRef ds:uri="http://purl.org/dc/elements/1.1/"/>
    <ds:schemaRef ds:uri="http://purl.org/dc/terms/"/>
    <ds:schemaRef ds:uri="http://purl.org/dc/dcmitype/"/>
    <ds:schemaRef ds:uri="http://www.w3.org/XML/1998/namespace"/>
    <ds:schemaRef ds:uri="http://schemas.microsoft.com/office/2006/metadata/properties"/>
    <ds:schemaRef ds:uri="http://schemas.openxmlformats.org/package/2006/metadata/core-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429E97FF-2BAD-4A45-898E-1521C732509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3EB74790-623B-42A7-9FD6-569EF5B7DD1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CCIA_Projections_POWERPOINT_MASTER_V2</Template>
  <TotalTime>2218</TotalTime>
  <Words>1397</Words>
  <Application>Microsoft Office PowerPoint</Application>
  <PresentationFormat>On-screen Show (4:3)</PresentationFormat>
  <Paragraphs>329</Paragraphs>
  <Slides>33</Slides>
  <Notes>19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CCIA_Projections_POWERPOINT_MASTER_V2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</vt:vector>
  </TitlesOfParts>
  <Company>CSIRO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Gerbing, Chris (Comms, Aspendale)</dc:creator>
  <cp:lastModifiedBy>Gerbing, Chris (Comms, Clayton)</cp:lastModifiedBy>
  <cp:revision>79</cp:revision>
  <dcterms:created xsi:type="dcterms:W3CDTF">2014-10-03T04:39:17Z</dcterms:created>
  <dcterms:modified xsi:type="dcterms:W3CDTF">2015-03-18T01:20:23Z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0x010100336E1292A52CB94D94290C5CE81E39F8</vt:lpwstr>
  </property>
</Properties>
</file>