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comments/comment3.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67" r:id="rId5"/>
    <p:sldId id="912" r:id="rId6"/>
    <p:sldId id="937" r:id="rId7"/>
    <p:sldId id="938" r:id="rId8"/>
    <p:sldId id="929" r:id="rId9"/>
    <p:sldId id="925" r:id="rId10"/>
    <p:sldId id="923" r:id="rId11"/>
    <p:sldId id="998" r:id="rId12"/>
    <p:sldId id="931" r:id="rId13"/>
    <p:sldId id="932" r:id="rId14"/>
    <p:sldId id="859" r:id="rId15"/>
    <p:sldId id="939" r:id="rId16"/>
    <p:sldId id="933" r:id="rId17"/>
    <p:sldId id="1003" r:id="rId18"/>
    <p:sldId id="943" r:id="rId19"/>
    <p:sldId id="994" r:id="rId20"/>
    <p:sldId id="992" r:id="rId21"/>
    <p:sldId id="991" r:id="rId22"/>
    <p:sldId id="945" r:id="rId23"/>
    <p:sldId id="997" r:id="rId24"/>
    <p:sldId id="946" r:id="rId25"/>
    <p:sldId id="999" r:id="rId26"/>
    <p:sldId id="1000" r:id="rId27"/>
    <p:sldId id="995" r:id="rId28"/>
    <p:sldId id="1004" r:id="rId29"/>
    <p:sldId id="947" r:id="rId30"/>
    <p:sldId id="996" r:id="rId31"/>
    <p:sldId id="1001" r:id="rId32"/>
    <p:sldId id="948" r:id="rId33"/>
    <p:sldId id="1002" r:id="rId34"/>
    <p:sldId id="1005" r:id="rId35"/>
    <p:sldId id="869" r:id="rId36"/>
    <p:sldId id="926" r:id="rId37"/>
    <p:sldId id="873" r:id="rId38"/>
    <p:sldId id="874" r:id="rId39"/>
    <p:sldId id="936" r:id="rId40"/>
    <p:sldId id="914" r:id="rId41"/>
    <p:sldId id="935" r:id="rId42"/>
    <p:sldId id="915" r:id="rId43"/>
    <p:sldId id="917" r:id="rId44"/>
    <p:sldId id="928" r:id="rId45"/>
    <p:sldId id="842" r:id="rId46"/>
  </p:sldIdLst>
  <p:sldSz cx="12192000" cy="6858000"/>
  <p:notesSz cx="6858000" cy="3114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b, Leanne (O&amp;A, Aspendale)" initials="WL(A" lastIdx="31" clrIdx="0">
    <p:extLst>
      <p:ext uri="{19B8F6BF-5375-455C-9EA6-DF929625EA0E}">
        <p15:presenceInfo xmlns:p15="http://schemas.microsoft.com/office/powerpoint/2012/main" userId="S::web167@csiro.au::e6336589-7238-4f82-9aac-a1735739438f" providerId="AD"/>
      </p:ext>
    </p:extLst>
  </p:cmAuthor>
  <p:cmAuthor id="2" name="Paul Holper" initials="PH" lastIdx="11" clrIdx="1">
    <p:extLst>
      <p:ext uri="{19B8F6BF-5375-455C-9EA6-DF929625EA0E}">
        <p15:presenceInfo xmlns:p15="http://schemas.microsoft.com/office/powerpoint/2012/main" userId="2d63349ddf7f2dcb" providerId="Windows Live"/>
      </p:ext>
    </p:extLst>
  </p:cmAuthor>
  <p:cmAuthor id="3" name="Hopkins, Mandy (O&amp;A, Aspendale)" initials="HM(A" lastIdx="1" clrIdx="2">
    <p:extLst>
      <p:ext uri="{19B8F6BF-5375-455C-9EA6-DF929625EA0E}">
        <p15:presenceInfo xmlns:p15="http://schemas.microsoft.com/office/powerpoint/2012/main" userId="S::hop065@csiro.au::c7df109b-a059-4bf1-8397-3ee2573e2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CB3"/>
    <a:srgbClr val="65998B"/>
    <a:srgbClr val="2F5745"/>
    <a:srgbClr val="B9D1CB"/>
    <a:srgbClr val="C8DA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7"/>
    <p:restoredTop sz="79184" autoAdjust="0"/>
  </p:normalViewPr>
  <p:slideViewPr>
    <p:cSldViewPr snapToGrid="0">
      <p:cViewPr varScale="1">
        <p:scale>
          <a:sx n="128" d="100"/>
          <a:sy n="128" d="100"/>
        </p:scale>
        <p:origin x="1074"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Rebecca (O&amp;A, Aspendale)" userId="c4ab2f55-bdbc-477e-9b2c-a2fd7a06b004" providerId="ADAL" clId="{53BF4FA4-023B-45B0-9498-051BB86EA57E}"/>
    <pc:docChg chg="delSld">
      <pc:chgData name="Gregory, Rebecca (O&amp;A, Aspendale)" userId="c4ab2f55-bdbc-477e-9b2c-a2fd7a06b004" providerId="ADAL" clId="{53BF4FA4-023B-45B0-9498-051BB86EA57E}" dt="2021-06-28T03:36:27.280" v="4" actId="2696"/>
      <pc:docMkLst>
        <pc:docMk/>
      </pc:docMkLst>
      <pc:sldChg chg="del">
        <pc:chgData name="Gregory, Rebecca (O&amp;A, Aspendale)" userId="c4ab2f55-bdbc-477e-9b2c-a2fd7a06b004" providerId="ADAL" clId="{53BF4FA4-023B-45B0-9498-051BB86EA57E}" dt="2021-06-28T03:36:17.520" v="0" actId="2696"/>
        <pc:sldMkLst>
          <pc:docMk/>
          <pc:sldMk cId="4165477143" sldId="876"/>
        </pc:sldMkLst>
      </pc:sldChg>
      <pc:sldChg chg="del">
        <pc:chgData name="Gregory, Rebecca (O&amp;A, Aspendale)" userId="c4ab2f55-bdbc-477e-9b2c-a2fd7a06b004" providerId="ADAL" clId="{53BF4FA4-023B-45B0-9498-051BB86EA57E}" dt="2021-06-28T03:36:24.183" v="3" actId="2696"/>
        <pc:sldMkLst>
          <pc:docMk/>
          <pc:sldMk cId="769880472" sldId="880"/>
        </pc:sldMkLst>
      </pc:sldChg>
      <pc:sldChg chg="del">
        <pc:chgData name="Gregory, Rebecca (O&amp;A, Aspendale)" userId="c4ab2f55-bdbc-477e-9b2c-a2fd7a06b004" providerId="ADAL" clId="{53BF4FA4-023B-45B0-9498-051BB86EA57E}" dt="2021-06-28T03:36:22.311" v="2" actId="2696"/>
        <pc:sldMkLst>
          <pc:docMk/>
          <pc:sldMk cId="3110856207" sldId="916"/>
        </pc:sldMkLst>
      </pc:sldChg>
      <pc:sldChg chg="del">
        <pc:chgData name="Gregory, Rebecca (O&amp;A, Aspendale)" userId="c4ab2f55-bdbc-477e-9b2c-a2fd7a06b004" providerId="ADAL" clId="{53BF4FA4-023B-45B0-9498-051BB86EA57E}" dt="2021-06-28T03:36:27.280" v="4" actId="2696"/>
        <pc:sldMkLst>
          <pc:docMk/>
          <pc:sldMk cId="995935479" sldId="930"/>
        </pc:sldMkLst>
      </pc:sldChg>
      <pc:sldChg chg="del">
        <pc:chgData name="Gregory, Rebecca (O&amp;A, Aspendale)" userId="c4ab2f55-bdbc-477e-9b2c-a2fd7a06b004" providerId="ADAL" clId="{53BF4FA4-023B-45B0-9498-051BB86EA57E}" dt="2021-06-28T03:36:19.994" v="1" actId="2696"/>
        <pc:sldMkLst>
          <pc:docMk/>
          <pc:sldMk cId="1498294572" sldId="93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28T09:22:29.628" idx="12">
    <p:pos x="10" y="10"/>
    <p:text>Is the reduced heat diffusion due to changes to soil moisture. I think so. Maybe state this.</p:text>
    <p:extLst>
      <p:ext uri="{C676402C-5697-4E1C-873F-D02D1690AC5C}">
        <p15:threadingInfo xmlns:p15="http://schemas.microsoft.com/office/powerpoint/2012/main" timeZoneBias="-660"/>
      </p:ext>
    </p:extLst>
  </p:cm>
  <p:cm authorId="2" dt="2021-02-03T14:10:12.662" idx="4">
    <p:pos x="10" y="146"/>
    <p:text>Yes, there is a relationship. For ex, 'the thermal conductivity and the thermal capacity of soil are highly dependent on soil moisture content'. From Janssen, H., Carmeliet, J., &amp; Hens, H. (2002). The influence of soil moisture in the unsaturated zone on the heat loss from buildings via the ground. Journal of Thermal Envelope and Building Science, 25(4), 275-298.</p:text>
    <p:extLst>
      <p:ext uri="{C676402C-5697-4E1C-873F-D02D1690AC5C}">
        <p15:threadingInfo xmlns:p15="http://schemas.microsoft.com/office/powerpoint/2012/main" timeZoneBias="-660">
          <p15:parentCm authorId="1" idx="1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28T09:33:09.909" idx="19">
    <p:pos x="10" y="10"/>
    <p:text>Not sure what this slide is here for. Notes dont seem to match.</p:text>
    <p:extLst>
      <p:ext uri="{C676402C-5697-4E1C-873F-D02D1690AC5C}">
        <p15:threadingInfo xmlns:p15="http://schemas.microsoft.com/office/powerpoint/2012/main" timeZoneBias="-660"/>
      </p:ext>
    </p:extLst>
  </p:cm>
  <p:cm authorId="2" dt="2021-02-03T14:11:25.592" idx="5">
    <p:pos x="10" y="146"/>
    <p:text>Good point. Note deleted</p:text>
    <p:extLst>
      <p:ext uri="{C676402C-5697-4E1C-873F-D02D1690AC5C}">
        <p15:threadingInfo xmlns:p15="http://schemas.microsoft.com/office/powerpoint/2012/main" timeZoneBias="-660">
          <p15:parentCm authorId="1" idx="19"/>
        </p15:threadingInfo>
      </p:ext>
    </p:extLst>
  </p:cm>
  <p:cm authorId="3" dt="2021-02-03T18:51:10.068" idx="1">
    <p:pos x="10" y="282"/>
    <p:text>Are we deklting the slide then?</p:text>
    <p:extLst>
      <p:ext uri="{C676402C-5697-4E1C-873F-D02D1690AC5C}">
        <p15:threadingInfo xmlns:p15="http://schemas.microsoft.com/office/powerpoint/2012/main" timeZoneBias="-660">
          <p15:parentCm authorId="1" idx="1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1-28T09:35:08.195" idx="20">
    <p:pos x="10" y="10"/>
    <p:text>Is this comment true for all regions of Australia? From where is the comment sourced?</p:text>
    <p:extLst>
      <p:ext uri="{C676402C-5697-4E1C-873F-D02D1690AC5C}">
        <p15:threadingInfo xmlns:p15="http://schemas.microsoft.com/office/powerpoint/2012/main" timeZoneBias="-660"/>
      </p:ext>
    </p:extLst>
  </p:cm>
  <p:cm authorId="2" dt="2021-02-03T14:15:02.315" idx="6">
    <p:pos x="10" y="146"/>
    <p:text>From ESCO comms material</p:text>
    <p:extLst>
      <p:ext uri="{C676402C-5697-4E1C-873F-D02D1690AC5C}">
        <p15:threadingInfo xmlns:p15="http://schemas.microsoft.com/office/powerpoint/2012/main" timeZoneBias="-660">
          <p15:parentCm authorId="1" idx="2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3E9A6-BD72-4643-B3C1-79113D40CE38}" type="datetimeFigureOut">
              <a:rPr lang="en-AU" smtClean="0"/>
              <a:t>28/06/2021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F88C0-C83F-4F74-90D4-6EBD01DF7E58}" type="slidenum">
              <a:rPr lang="en-AU" smtClean="0"/>
              <a:t>‹#›</a:t>
            </a:fld>
            <a:endParaRPr lang="en-AU" dirty="0"/>
          </a:p>
        </p:txBody>
      </p:sp>
    </p:spTree>
    <p:extLst>
      <p:ext uri="{BB962C8B-B14F-4D97-AF65-F5344CB8AC3E}">
        <p14:creationId xmlns:p14="http://schemas.microsoft.com/office/powerpoint/2010/main" val="280530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a:t>
            </a:r>
            <a:r>
              <a:rPr lang="en-AU" sz="1200" b="0" i="0" u="none" strike="noStrike" kern="1200" dirty="0">
                <a:solidFill>
                  <a:schemeClr val="tx1"/>
                </a:solidFill>
                <a:effectLst/>
                <a:latin typeface="+mn-lt"/>
                <a:ea typeface="+mn-ea"/>
                <a:cs typeface="+mn-cs"/>
              </a:rPr>
              <a:t>hy and how the industry should use the outputs of the project’</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1</a:t>
            </a:fld>
            <a:endParaRPr lang="en-AU" dirty="0"/>
          </a:p>
        </p:txBody>
      </p:sp>
    </p:spTree>
    <p:extLst>
      <p:ext uri="{BB962C8B-B14F-4D97-AF65-F5344CB8AC3E}">
        <p14:creationId xmlns:p14="http://schemas.microsoft.com/office/powerpoint/2010/main" val="165337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fontAlgn="t" latinLnBrk="0" hangingPunct="1">
              <a:buFont typeface="Arial" panose="020B0604020202020204" pitchFamily="34" charset="0"/>
              <a:buChar char="•"/>
            </a:pPr>
            <a:r>
              <a:rPr lang="en-AU" sz="1100" b="1" i="0" u="none" strike="noStrike" kern="1200" dirty="0">
                <a:solidFill>
                  <a:schemeClr val="tx1"/>
                </a:solidFill>
                <a:effectLst/>
                <a:latin typeface="+mn-lt"/>
                <a:ea typeface="+mn-ea"/>
                <a:cs typeface="+mn-cs"/>
              </a:rPr>
              <a:t>Temperature</a:t>
            </a:r>
            <a:r>
              <a:rPr lang="en-AU" sz="1000" b="1" i="0" u="none" strike="noStrike" kern="1200" dirty="0">
                <a:solidFill>
                  <a:schemeClr val="tx1"/>
                </a:solidFill>
                <a:effectLst/>
                <a:latin typeface="+mn-lt"/>
                <a:ea typeface="+mn-ea"/>
                <a:cs typeface="+mn-cs"/>
              </a:rPr>
              <a:t> </a:t>
            </a:r>
            <a:r>
              <a:rPr lang="en-AU" sz="1000" b="0" i="0" u="none" strike="noStrike" kern="1200" dirty="0">
                <a:solidFill>
                  <a:schemeClr val="tx1"/>
                </a:solidFill>
                <a:effectLst/>
                <a:latin typeface="+mn-lt"/>
                <a:ea typeface="+mn-ea"/>
                <a:cs typeface="+mn-cs"/>
              </a:rPr>
              <a:t>(increases in average, maximums &amp; heatwaves)</a:t>
            </a:r>
          </a:p>
          <a:p>
            <a:pPr marL="171450" indent="-171450" rtl="0" eaLnBrk="1" fontAlgn="t" latinLnBrk="0" hangingPunct="1">
              <a:buFont typeface="Arial" panose="020B0604020202020204" pitchFamily="34" charset="0"/>
              <a:buChar char="•"/>
            </a:pPr>
            <a:r>
              <a:rPr lang="en-AU" sz="1000" b="1" i="0" u="none" strike="noStrike" kern="1200" dirty="0">
                <a:solidFill>
                  <a:schemeClr val="tx1"/>
                </a:solidFill>
                <a:effectLst/>
                <a:latin typeface="+mn-lt"/>
                <a:ea typeface="+mn-ea"/>
                <a:cs typeface="+mn-cs"/>
              </a:rPr>
              <a:t>Bushfire </a:t>
            </a:r>
            <a:r>
              <a:rPr lang="en-AU" sz="1000" b="0" i="0" u="none" strike="noStrike" kern="1200" dirty="0">
                <a:solidFill>
                  <a:schemeClr val="tx1"/>
                </a:solidFill>
                <a:effectLst/>
                <a:latin typeface="+mn-lt"/>
                <a:ea typeface="+mn-ea"/>
                <a:cs typeface="+mn-cs"/>
              </a:rPr>
              <a:t>(increase in the frequency and magnitude of high fire danger weather)</a:t>
            </a:r>
            <a:r>
              <a:rPr lang="en-AU" sz="1000" b="1" i="0" u="none" strike="noStrike" kern="1200" dirty="0">
                <a:solidFill>
                  <a:schemeClr val="tx1"/>
                </a:solidFill>
                <a:effectLst/>
                <a:latin typeface="+mn-lt"/>
                <a:ea typeface="+mn-ea"/>
                <a:cs typeface="+mn-cs"/>
              </a:rPr>
              <a:t> </a:t>
            </a:r>
            <a:endParaRPr lang="en-AU" sz="1000" b="0" i="0" u="none" strike="noStrike" kern="1200" dirty="0">
              <a:solidFill>
                <a:schemeClr val="tx1"/>
              </a:solidFill>
              <a:effectLst/>
              <a:latin typeface="+mn-lt"/>
              <a:ea typeface="+mn-ea"/>
              <a:cs typeface="+mn-cs"/>
            </a:endParaRPr>
          </a:p>
          <a:p>
            <a:pPr marL="171450" indent="-171450" rtl="0" eaLnBrk="1" fontAlgn="t" latinLnBrk="0" hangingPunct="1">
              <a:buFont typeface="Arial" panose="020B0604020202020204" pitchFamily="34" charset="0"/>
              <a:buChar char="•"/>
            </a:pPr>
            <a:r>
              <a:rPr lang="en-AU" sz="1000" b="1" i="0" u="none" strike="noStrike" kern="1200" dirty="0">
                <a:solidFill>
                  <a:schemeClr val="tx1"/>
                </a:solidFill>
                <a:effectLst/>
                <a:latin typeface="+mn-lt"/>
                <a:ea typeface="+mn-ea"/>
                <a:cs typeface="+mn-cs"/>
              </a:rPr>
              <a:t>Wind </a:t>
            </a:r>
            <a:r>
              <a:rPr lang="en-AU" sz="1000" b="0" i="0" u="none" strike="noStrike" kern="1200" dirty="0">
                <a:solidFill>
                  <a:schemeClr val="tx1"/>
                </a:solidFill>
                <a:effectLst/>
                <a:latin typeface="+mn-lt"/>
                <a:ea typeface="+mn-ea"/>
                <a:cs typeface="+mn-cs"/>
              </a:rPr>
              <a:t>(possible reduction in average and likely increase in the frequency and magnitude of destructive gusts)</a:t>
            </a:r>
          </a:p>
          <a:p>
            <a:pPr marL="171450" indent="-171450" rtl="0" eaLnBrk="1" fontAlgn="t" latinLnBrk="0" hangingPunct="1">
              <a:buFont typeface="Arial" panose="020B0604020202020204" pitchFamily="34" charset="0"/>
              <a:buChar char="•"/>
            </a:pPr>
            <a:r>
              <a:rPr lang="en-AU" sz="1000" b="1" i="0" u="none" strike="noStrike" kern="1200" dirty="0">
                <a:solidFill>
                  <a:schemeClr val="tx1"/>
                </a:solidFill>
                <a:effectLst/>
                <a:latin typeface="+mn-lt"/>
                <a:ea typeface="+mn-ea"/>
                <a:cs typeface="+mn-cs"/>
              </a:rPr>
              <a:t>Precipitation / Dam inflows </a:t>
            </a:r>
            <a:r>
              <a:rPr lang="en-AU" sz="1000" b="0" i="0" u="none" strike="noStrike" kern="1200" dirty="0">
                <a:solidFill>
                  <a:schemeClr val="tx1"/>
                </a:solidFill>
                <a:effectLst/>
                <a:latin typeface="+mn-lt"/>
                <a:ea typeface="+mn-ea"/>
                <a:cs typeface="+mn-cs"/>
              </a:rPr>
              <a:t>(likely reduction in average, likely increase in extreme precipitation events and flooding)</a:t>
            </a:r>
          </a:p>
          <a:p>
            <a:pPr marL="171450" indent="-171450" rtl="0" eaLnBrk="1" fontAlgn="t" latinLnBrk="0" hangingPunct="1">
              <a:buFont typeface="Arial" panose="020B0604020202020204" pitchFamily="34" charset="0"/>
              <a:buChar char="•"/>
            </a:pPr>
            <a:r>
              <a:rPr lang="en-AU" sz="1000" b="1" dirty="0">
                <a:effectLst/>
              </a:rPr>
              <a:t>Coastal Inundation </a:t>
            </a:r>
            <a:r>
              <a:rPr lang="en-AU" sz="1000" b="0" dirty="0">
                <a:effectLst/>
              </a:rPr>
              <a:t>(increase in sea level)</a:t>
            </a:r>
          </a:p>
          <a:p>
            <a:pPr>
              <a:lnSpc>
                <a:spcPct val="107000"/>
              </a:lnSpc>
              <a:spcAft>
                <a:spcPts val="0"/>
              </a:spcAft>
              <a:tabLst>
                <a:tab pos="457200" algn="l"/>
              </a:tabLst>
            </a:pPr>
            <a:r>
              <a:rPr lang="en-AU" sz="10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rtl="0" eaLnBrk="1" fontAlgn="t" latinLnBrk="0" hangingPunct="1">
              <a:buFont typeface="Arial" panose="020B0604020202020204" pitchFamily="34" charset="0"/>
              <a:buChar char="•"/>
            </a:pPr>
            <a:endParaRPr lang="en-AU" sz="10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AE54BD-0520-4AFD-8139-BF799F2C8E7C}" type="slidenum">
              <a:rPr lang="en-AU" smtClean="0"/>
              <a:pPr/>
              <a:t>11</a:t>
            </a:fld>
            <a:endParaRPr lang="en-AU" dirty="0"/>
          </a:p>
        </p:txBody>
      </p:sp>
    </p:spTree>
    <p:extLst>
      <p:ext uri="{BB962C8B-B14F-4D97-AF65-F5344CB8AC3E}">
        <p14:creationId xmlns:p14="http://schemas.microsoft.com/office/powerpoint/2010/main" val="86196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 AEMO Appendix 8</a:t>
            </a:r>
          </a:p>
        </p:txBody>
      </p:sp>
      <p:sp>
        <p:nvSpPr>
          <p:cNvPr id="4" name="Slide Number Placeholder 3"/>
          <p:cNvSpPr>
            <a:spLocks noGrp="1"/>
          </p:cNvSpPr>
          <p:nvPr>
            <p:ph type="sldNum" sz="quarter" idx="5"/>
          </p:nvPr>
        </p:nvSpPr>
        <p:spPr/>
        <p:txBody>
          <a:bodyPr/>
          <a:lstStyle/>
          <a:p>
            <a:fld id="{604F88C0-C83F-4F74-90D4-6EBD01DF7E58}" type="slidenum">
              <a:rPr lang="en-AU" smtClean="0"/>
              <a:t>12</a:t>
            </a:fld>
            <a:endParaRPr lang="en-AU" dirty="0"/>
          </a:p>
        </p:txBody>
      </p:sp>
    </p:spTree>
    <p:extLst>
      <p:ext uri="{BB962C8B-B14F-4D97-AF65-F5344CB8AC3E}">
        <p14:creationId xmlns:p14="http://schemas.microsoft.com/office/powerpoint/2010/main" val="3128783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13</a:t>
            </a:fld>
            <a:endParaRPr lang="en-AU" dirty="0"/>
          </a:p>
        </p:txBody>
      </p:sp>
    </p:spTree>
    <p:extLst>
      <p:ext uri="{BB962C8B-B14F-4D97-AF65-F5344CB8AC3E}">
        <p14:creationId xmlns:p14="http://schemas.microsoft.com/office/powerpoint/2010/main" val="3207687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State of the Climate 2020</a:t>
            </a:r>
          </a:p>
          <a:p>
            <a:r>
              <a:rPr lang="en-AU" sz="1200" b="0" i="0" u="none" strike="noStrike" kern="1200" baseline="0" dirty="0">
                <a:solidFill>
                  <a:schemeClr val="tx1"/>
                </a:solidFill>
                <a:latin typeface="+mn-lt"/>
                <a:ea typeface="+mn-ea"/>
                <a:cs typeface="+mn-cs"/>
              </a:rPr>
              <a:t>Australian average annual temperature observed and simulated from global climate models. Past and future bands show the range of 20-year running average of new generation climate model results, dashed lines show the equivalent from the previous generation of global climate models. Climate without warming trend shows both an inner and an outer band which are one and two standard deviations, respectively, from the 1850–1900 average, i.e. prior to the rapid growth in greenhouse gas emissions from human activities. The black dashed lines show the Australian equivalent of the global warming thresholds 1.5 °C and 2 °C above the pre-industrial baseline period 1850–1900, equating to warming levels of around +2.1 °C and +2.8 °C respectively, based on the observed ratio of Australian to global temperature of around 1.4. </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14</a:t>
            </a:fld>
            <a:endParaRPr lang="en-AU" dirty="0"/>
          </a:p>
        </p:txBody>
      </p:sp>
    </p:spTree>
    <p:extLst>
      <p:ext uri="{BB962C8B-B14F-4D97-AF65-F5344CB8AC3E}">
        <p14:creationId xmlns:p14="http://schemas.microsoft.com/office/powerpoint/2010/main" val="141614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State of the Climate 2020: https://www.csiro.au/en/Research/OandA/Areas/Assessing-our-climate/State-of-the-Climate-2020/Australias-changing-climate</a:t>
            </a:r>
          </a:p>
          <a:p>
            <a:endParaRPr lang="en-AU" dirty="0"/>
          </a:p>
          <a:p>
            <a:r>
              <a:rPr lang="en-AU" sz="1200" b="0" i="0" u="none" strike="noStrike" kern="1200" baseline="0" dirty="0">
                <a:solidFill>
                  <a:schemeClr val="tx1"/>
                </a:solidFill>
                <a:latin typeface="+mn-lt"/>
                <a:ea typeface="+mn-ea"/>
                <a:cs typeface="+mn-cs"/>
              </a:rPr>
              <a:t>There has been an increase in the number of days with dangerous weather conditions for bushfires. This is based on the change in the annual (July to June) number of days between the two periods: July 1950 – June 1985 and July 1985 – June 2020 that the Forest Fire Danger Index exceeds its 90th percentile, which is an indicator of dangerous fire weather conditions for a given location.</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16</a:t>
            </a:fld>
            <a:endParaRPr lang="en-AU" dirty="0"/>
          </a:p>
        </p:txBody>
      </p:sp>
    </p:spTree>
    <p:extLst>
      <p:ext uri="{BB962C8B-B14F-4D97-AF65-F5344CB8AC3E}">
        <p14:creationId xmlns:p14="http://schemas.microsoft.com/office/powerpoint/2010/main" val="3043764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https://blog.csiro.au/bushfire-basics/</a:t>
            </a:r>
          </a:p>
        </p:txBody>
      </p:sp>
      <p:sp>
        <p:nvSpPr>
          <p:cNvPr id="4" name="Slide Number Placeholder 3"/>
          <p:cNvSpPr>
            <a:spLocks noGrp="1"/>
          </p:cNvSpPr>
          <p:nvPr>
            <p:ph type="sldNum" sz="quarter" idx="5"/>
          </p:nvPr>
        </p:nvSpPr>
        <p:spPr/>
        <p:txBody>
          <a:bodyPr/>
          <a:lstStyle/>
          <a:p>
            <a:fld id="{604F88C0-C83F-4F74-90D4-6EBD01DF7E58}" type="slidenum">
              <a:rPr lang="en-AU" smtClean="0"/>
              <a:t>17</a:t>
            </a:fld>
            <a:endParaRPr lang="en-AU" dirty="0"/>
          </a:p>
        </p:txBody>
      </p:sp>
    </p:spTree>
    <p:extLst>
      <p:ext uri="{BB962C8B-B14F-4D97-AF65-F5344CB8AC3E}">
        <p14:creationId xmlns:p14="http://schemas.microsoft.com/office/powerpoint/2010/main" val="47913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Dowdy, A, et. al. 2019, Future changes in extreme weather and pyroconvective risk factors for Australian wildfires, at https://www.nature.com/articles/s41598-019-46362-x. </a:t>
            </a:r>
          </a:p>
          <a:p>
            <a:endParaRPr lang="en-AU" dirty="0"/>
          </a:p>
          <a:p>
            <a:r>
              <a:rPr lang="en-AU" sz="1200" b="0" i="0" u="none" strike="noStrike" kern="1200" baseline="0" dirty="0">
                <a:solidFill>
                  <a:schemeClr val="tx1"/>
                </a:solidFill>
                <a:latin typeface="+mn-lt"/>
                <a:ea typeface="+mn-ea"/>
                <a:cs typeface="+mn-cs"/>
              </a:rPr>
              <a:t>Temporal changes in </a:t>
            </a:r>
            <a:r>
              <a:rPr lang="en-AU" sz="1200" b="0" i="0" u="none" strike="noStrike" kern="1200" baseline="0" dirty="0" err="1">
                <a:solidFill>
                  <a:schemeClr val="tx1"/>
                </a:solidFill>
                <a:latin typeface="+mn-lt"/>
                <a:ea typeface="+mn-ea"/>
                <a:cs typeface="+mn-cs"/>
              </a:rPr>
              <a:t>pyroconvection</a:t>
            </a:r>
            <a:r>
              <a:rPr lang="en-AU" sz="1200" b="0" i="0" u="none" strike="noStrike" kern="1200" baseline="0" dirty="0">
                <a:solidFill>
                  <a:schemeClr val="tx1"/>
                </a:solidFill>
                <a:latin typeface="+mn-lt"/>
                <a:ea typeface="+mn-ea"/>
                <a:cs typeface="+mn-cs"/>
              </a:rPr>
              <a:t> risk for four different climatic regions. Time series showing</a:t>
            </a:r>
          </a:p>
          <a:p>
            <a:r>
              <a:rPr lang="en-AU" sz="1200" b="0" i="0" u="none" strike="noStrike" kern="1200" baseline="0" dirty="0">
                <a:solidFill>
                  <a:schemeClr val="tx1"/>
                </a:solidFill>
                <a:latin typeface="+mn-lt"/>
                <a:ea typeface="+mn-ea"/>
                <a:cs typeface="+mn-cs"/>
              </a:rPr>
              <a:t>regional trends from 1970–2100 in the average number of days with Continuous Haines index  (CH) greater than its 95th percentile at a given</a:t>
            </a:r>
          </a:p>
          <a:p>
            <a:r>
              <a:rPr lang="en-AU" sz="1200" b="0" i="0" u="none" strike="noStrike" kern="1200" baseline="0" dirty="0">
                <a:solidFill>
                  <a:schemeClr val="tx1"/>
                </a:solidFill>
                <a:latin typeface="+mn-lt"/>
                <a:ea typeface="+mn-ea"/>
                <a:cs typeface="+mn-cs"/>
              </a:rPr>
              <a:t>location. CH is used operationally by the Australian Bureau of Meteorology and fire agencies to provide guidance on</a:t>
            </a:r>
          </a:p>
          <a:p>
            <a:r>
              <a:rPr lang="en-AU" sz="1200" b="0" i="0" u="none" strike="noStrike" kern="1200" baseline="0" dirty="0">
                <a:solidFill>
                  <a:schemeClr val="tx1"/>
                </a:solidFill>
                <a:latin typeface="+mn-lt"/>
                <a:ea typeface="+mn-ea"/>
                <a:cs typeface="+mn-cs"/>
              </a:rPr>
              <a:t>lower to mid-tropospheric conditions associated with dangerous </a:t>
            </a:r>
            <a:r>
              <a:rPr lang="en-AU" sz="1200" b="0" i="0" u="none" strike="noStrike" kern="1200" baseline="0" dirty="0" err="1">
                <a:solidFill>
                  <a:schemeClr val="tx1"/>
                </a:solidFill>
                <a:latin typeface="+mn-lt"/>
                <a:ea typeface="+mn-ea"/>
                <a:cs typeface="+mn-cs"/>
              </a:rPr>
              <a:t>pyroconvective</a:t>
            </a:r>
            <a:r>
              <a:rPr lang="en-AU" sz="1200" b="0" i="0" u="none" strike="noStrike" kern="1200" baseline="0" dirty="0">
                <a:solidFill>
                  <a:schemeClr val="tx1"/>
                </a:solidFill>
                <a:latin typeface="+mn-lt"/>
                <a:ea typeface="+mn-ea"/>
                <a:cs typeface="+mn-cs"/>
              </a:rPr>
              <a:t> processes </a:t>
            </a:r>
          </a:p>
          <a:p>
            <a:r>
              <a:rPr lang="en-AU" sz="1200" b="0" i="0" u="none" strike="noStrike" kern="1200" baseline="0" dirty="0">
                <a:solidFill>
                  <a:schemeClr val="tx1"/>
                </a:solidFill>
                <a:latin typeface="+mn-lt"/>
                <a:ea typeface="+mn-ea"/>
                <a:cs typeface="+mn-cs"/>
              </a:rPr>
              <a:t>(Results are presented for four regions: (</a:t>
            </a:r>
            <a:r>
              <a:rPr lang="en-AU" sz="1200" b="1" i="0" u="none" strike="noStrike" kern="1200" baseline="0" dirty="0">
                <a:solidFill>
                  <a:schemeClr val="tx1"/>
                </a:solidFill>
                <a:latin typeface="+mn-lt"/>
                <a:ea typeface="+mn-ea"/>
                <a:cs typeface="+mn-cs"/>
              </a:rPr>
              <a:t>a</a:t>
            </a:r>
            <a:r>
              <a:rPr lang="en-AU" sz="1200" b="0" i="0" u="none" strike="noStrike" kern="1200" baseline="0" dirty="0">
                <a:solidFill>
                  <a:schemeClr val="tx1"/>
                </a:solidFill>
                <a:latin typeface="+mn-lt"/>
                <a:ea typeface="+mn-ea"/>
                <a:cs typeface="+mn-cs"/>
              </a:rPr>
              <a:t>) Eastern Australia; (</a:t>
            </a:r>
            <a:r>
              <a:rPr lang="en-AU" sz="1200" b="1" i="0" u="none" strike="noStrike" kern="1200" baseline="0" dirty="0">
                <a:solidFill>
                  <a:schemeClr val="tx1"/>
                </a:solidFill>
                <a:latin typeface="+mn-lt"/>
                <a:ea typeface="+mn-ea"/>
                <a:cs typeface="+mn-cs"/>
              </a:rPr>
              <a:t>b</a:t>
            </a:r>
            <a:r>
              <a:rPr lang="en-AU" sz="1200" b="0" i="0" u="none" strike="noStrike" kern="1200" baseline="0" dirty="0">
                <a:solidFill>
                  <a:schemeClr val="tx1"/>
                </a:solidFill>
                <a:latin typeface="+mn-lt"/>
                <a:ea typeface="+mn-ea"/>
                <a:cs typeface="+mn-cs"/>
              </a:rPr>
              <a:t>) Southern Australia; (</a:t>
            </a:r>
            <a:r>
              <a:rPr lang="en-AU" sz="1200" b="1" i="0" u="none" strike="noStrike" kern="1200" baseline="0" dirty="0">
                <a:solidFill>
                  <a:schemeClr val="tx1"/>
                </a:solidFill>
                <a:latin typeface="+mn-lt"/>
                <a:ea typeface="+mn-ea"/>
                <a:cs typeface="+mn-cs"/>
              </a:rPr>
              <a:t>c</a:t>
            </a:r>
            <a:r>
              <a:rPr lang="en-AU" sz="1200" b="0" i="0" u="none" strike="noStrike" kern="1200" baseline="0" dirty="0">
                <a:solidFill>
                  <a:schemeClr val="tx1"/>
                </a:solidFill>
                <a:latin typeface="+mn-lt"/>
                <a:ea typeface="+mn-ea"/>
                <a:cs typeface="+mn-cs"/>
              </a:rPr>
              <a:t>) Rangelands;</a:t>
            </a:r>
          </a:p>
          <a:p>
            <a:r>
              <a:rPr lang="en-AU" sz="1200" b="0" i="0" u="none" strike="noStrike" kern="1200" baseline="0" dirty="0">
                <a:solidFill>
                  <a:schemeClr val="tx1"/>
                </a:solidFill>
                <a:latin typeface="+mn-lt"/>
                <a:ea typeface="+mn-ea"/>
                <a:cs typeface="+mn-cs"/>
              </a:rPr>
              <a:t>and (</a:t>
            </a:r>
            <a:r>
              <a:rPr lang="en-AU" sz="1200" b="1" i="0" u="none" strike="noStrike" kern="1200" baseline="0" dirty="0">
                <a:solidFill>
                  <a:schemeClr val="tx1"/>
                </a:solidFill>
                <a:latin typeface="+mn-lt"/>
                <a:ea typeface="+mn-ea"/>
                <a:cs typeface="+mn-cs"/>
              </a:rPr>
              <a:t>d</a:t>
            </a:r>
            <a:r>
              <a:rPr lang="en-AU" sz="1200" b="0" i="0" u="none" strike="noStrike" kern="1200" baseline="0" dirty="0">
                <a:solidFill>
                  <a:schemeClr val="tx1"/>
                </a:solidFill>
                <a:latin typeface="+mn-lt"/>
                <a:ea typeface="+mn-ea"/>
                <a:cs typeface="+mn-cs"/>
              </a:rPr>
              <a:t>) Northern Australia. (</a:t>
            </a:r>
            <a:r>
              <a:rPr lang="en-AU" sz="1200" b="1" i="0" u="none" strike="noStrike" kern="1200" baseline="0" dirty="0">
                <a:solidFill>
                  <a:schemeClr val="tx1"/>
                </a:solidFill>
                <a:latin typeface="+mn-lt"/>
                <a:ea typeface="+mn-ea"/>
                <a:cs typeface="+mn-cs"/>
              </a:rPr>
              <a:t>e</a:t>
            </a:r>
            <a:r>
              <a:rPr lang="en-AU" sz="1200" b="0" i="0" u="none" strike="noStrike" kern="1200" baseline="0" dirty="0">
                <a:solidFill>
                  <a:schemeClr val="tx1"/>
                </a:solidFill>
                <a:latin typeface="+mn-lt"/>
                <a:ea typeface="+mn-ea"/>
                <a:cs typeface="+mn-cs"/>
              </a:rPr>
              <a:t>) A map showing the four regions is provided, together with locations of capital</a:t>
            </a:r>
          </a:p>
          <a:p>
            <a:r>
              <a:rPr lang="en-AU" sz="1200" b="0" i="0" u="none" strike="noStrike" kern="1200" baseline="0" dirty="0">
                <a:solidFill>
                  <a:schemeClr val="tx1"/>
                </a:solidFill>
                <a:latin typeface="+mn-lt"/>
                <a:ea typeface="+mn-ea"/>
                <a:cs typeface="+mn-cs"/>
              </a:rPr>
              <a:t>cities of Australia. Results based on reanalysis cover the period 1979–2016 (shown in black) and ensemble mean</a:t>
            </a:r>
          </a:p>
          <a:p>
            <a:r>
              <a:rPr lang="en-AU" sz="1200" b="0" i="0" u="none" strike="noStrike" kern="1200" baseline="0" dirty="0">
                <a:solidFill>
                  <a:schemeClr val="tx1"/>
                </a:solidFill>
                <a:latin typeface="+mn-lt"/>
                <a:ea typeface="+mn-ea"/>
                <a:cs typeface="+mn-cs"/>
              </a:rPr>
              <a:t>values for GCMs cover the period 1970–2100 (shown in yellow), with ensemble mean values for CCAM (blue)</a:t>
            </a:r>
          </a:p>
          <a:p>
            <a:r>
              <a:rPr lang="en-AU" sz="1200" b="0" i="0" u="none" strike="noStrike" kern="1200" baseline="0" dirty="0">
                <a:solidFill>
                  <a:schemeClr val="tx1"/>
                </a:solidFill>
                <a:latin typeface="+mn-lt"/>
                <a:ea typeface="+mn-ea"/>
                <a:cs typeface="+mn-cs"/>
              </a:rPr>
              <a:t>and WRF (red) covering the periods 1990–2009, 2030–2049 and 2060–2079. A 20-year running mean (i.e., boxcar</a:t>
            </a:r>
          </a:p>
          <a:p>
            <a:r>
              <a:rPr lang="en-AU" sz="1200" b="0" i="0" u="none" strike="noStrike" kern="1200" baseline="0" dirty="0">
                <a:solidFill>
                  <a:schemeClr val="tx1"/>
                </a:solidFill>
                <a:latin typeface="+mn-lt"/>
                <a:ea typeface="+mn-ea"/>
                <a:cs typeface="+mn-cs"/>
              </a:rPr>
              <a:t>average) is applied to highlight the climatological signal, with results for individual years also shown for the</a:t>
            </a:r>
          </a:p>
          <a:p>
            <a:r>
              <a:rPr lang="en-AU" sz="1200" b="0" i="0" u="none" strike="noStrike" kern="1200" baseline="0" dirty="0">
                <a:solidFill>
                  <a:schemeClr val="tx1"/>
                </a:solidFill>
                <a:latin typeface="+mn-lt"/>
                <a:ea typeface="+mn-ea"/>
                <a:cs typeface="+mn-cs"/>
              </a:rPr>
              <a:t>reanalysis and GCMs.</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18</a:t>
            </a:fld>
            <a:endParaRPr lang="en-AU" dirty="0"/>
          </a:p>
        </p:txBody>
      </p:sp>
    </p:spTree>
    <p:extLst>
      <p:ext uri="{BB962C8B-B14F-4D97-AF65-F5344CB8AC3E}">
        <p14:creationId xmlns:p14="http://schemas.microsoft.com/office/powerpoint/2010/main" val="1448602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https://www.9news.com.au/national/nsw-news-fallen-powerlines-sydney-plumpton-fire-homes/c8079363-1a3e-48e9-8e3b-305c962e2293 [Permission not requested]</a:t>
            </a:r>
          </a:p>
        </p:txBody>
      </p:sp>
      <p:sp>
        <p:nvSpPr>
          <p:cNvPr id="4" name="Slide Number Placeholder 3"/>
          <p:cNvSpPr>
            <a:spLocks noGrp="1"/>
          </p:cNvSpPr>
          <p:nvPr>
            <p:ph type="sldNum" sz="quarter" idx="5"/>
          </p:nvPr>
        </p:nvSpPr>
        <p:spPr/>
        <p:txBody>
          <a:bodyPr/>
          <a:lstStyle/>
          <a:p>
            <a:fld id="{604F88C0-C83F-4F74-90D4-6EBD01DF7E58}" type="slidenum">
              <a:rPr lang="en-AU" smtClean="0"/>
              <a:t>19</a:t>
            </a:fld>
            <a:endParaRPr lang="en-AU" dirty="0"/>
          </a:p>
        </p:txBody>
      </p:sp>
    </p:spTree>
    <p:extLst>
      <p:ext uri="{BB962C8B-B14F-4D97-AF65-F5344CB8AC3E}">
        <p14:creationId xmlns:p14="http://schemas.microsoft.com/office/powerpoint/2010/main" val="3978006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State of the Climate 2020</a:t>
            </a:r>
          </a:p>
          <a:p>
            <a:endParaRPr lang="en-AU" dirty="0"/>
          </a:p>
          <a:p>
            <a:r>
              <a:rPr lang="en-AU" sz="1200" b="0" i="0" u="none" strike="noStrike" kern="1200" baseline="0" dirty="0">
                <a:solidFill>
                  <a:schemeClr val="tx1"/>
                </a:solidFill>
                <a:latin typeface="+mn-lt"/>
                <a:ea typeface="+mn-ea"/>
                <a:cs typeface="+mn-cs"/>
              </a:rPr>
              <a:t>Anomalies of April to October rainfall for southwestern (southwest of the line joining the points 30° S, 115° E and 35° S, 120° E) and </a:t>
            </a:r>
            <a:r>
              <a:rPr lang="en-AU" sz="1200" b="0" i="0" u="none" strike="noStrike" kern="1200" baseline="0" dirty="0" err="1">
                <a:solidFill>
                  <a:schemeClr val="tx1"/>
                </a:solidFill>
                <a:latin typeface="+mn-lt"/>
                <a:ea typeface="+mn-ea"/>
                <a:cs typeface="+mn-cs"/>
              </a:rPr>
              <a:t>southeastern</a:t>
            </a:r>
            <a:r>
              <a:rPr lang="en-AU" sz="1200" b="0" i="0" u="none" strike="noStrike" kern="1200" baseline="0" dirty="0">
                <a:solidFill>
                  <a:schemeClr val="tx1"/>
                </a:solidFill>
                <a:latin typeface="+mn-lt"/>
                <a:ea typeface="+mn-ea"/>
                <a:cs typeface="+mn-cs"/>
              </a:rPr>
              <a:t> (south of 33° S, east of 135° E inclusive) Australia, with respect to 1961 to 1990 averages.</a:t>
            </a:r>
          </a:p>
          <a:p>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Three quarters of Australia’s hydrologic reference stations show a declining trend in streamflow, with a quarter of these showing a statistically significant declining trend. Hydrologic reference stations are an indicator of long‑term impacts from climate change on streamflow, as they are gauges in catchments with little disturbance from human activities and with at least a 30‑year record. </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21</a:t>
            </a:fld>
            <a:endParaRPr lang="en-AU" dirty="0"/>
          </a:p>
        </p:txBody>
      </p:sp>
    </p:spTree>
    <p:extLst>
      <p:ext uri="{BB962C8B-B14F-4D97-AF65-F5344CB8AC3E}">
        <p14:creationId xmlns:p14="http://schemas.microsoft.com/office/powerpoint/2010/main" val="2487409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p>
          <a:p>
            <a:endParaRPr lang="en-US" dirty="0"/>
          </a:p>
          <a:p>
            <a:r>
              <a:rPr lang="en-US" dirty="0"/>
              <a:t>Cool season rainfall over southern Australia has been very low in recent decades.</a:t>
            </a:r>
          </a:p>
          <a:p>
            <a:endParaRPr lang="en-US" dirty="0"/>
          </a:p>
          <a:p>
            <a:r>
              <a:rPr lang="en-US" b="1" dirty="0"/>
              <a:t>Notes on slide content:</a:t>
            </a:r>
          </a:p>
          <a:p>
            <a:endParaRPr lang="en-US" dirty="0"/>
          </a:p>
          <a:p>
            <a:r>
              <a:rPr lang="en-US" dirty="0"/>
              <a:t>The scale on the map ranges from lowest on record through to highest on record.</a:t>
            </a:r>
          </a:p>
          <a:p>
            <a:endParaRPr lang="en-US" dirty="0"/>
          </a:p>
          <a:p>
            <a:r>
              <a:rPr lang="en-US" b="1" dirty="0"/>
              <a:t>Source:</a:t>
            </a:r>
          </a:p>
          <a:p>
            <a:endParaRPr lang="en-AU" dirty="0"/>
          </a:p>
          <a:p>
            <a:r>
              <a:rPr lang="en-AU" dirty="0"/>
              <a:t>The 2018 State of the Climate is available at https://www.csiro.au/en/Showcase/state-of-the-climate </a:t>
            </a:r>
          </a:p>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22</a:t>
            </a:fld>
            <a:endParaRPr lang="en-AU" dirty="0"/>
          </a:p>
        </p:txBody>
      </p:sp>
    </p:spTree>
    <p:extLst>
      <p:ext uri="{BB962C8B-B14F-4D97-AF65-F5344CB8AC3E}">
        <p14:creationId xmlns:p14="http://schemas.microsoft.com/office/powerpoint/2010/main" val="94487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to be replaced. It’s from https://www.newcastle.edu.au/__data/assets/image/0016/447010/PHD_power.jpg</a:t>
            </a:r>
          </a:p>
        </p:txBody>
      </p:sp>
      <p:sp>
        <p:nvSpPr>
          <p:cNvPr id="4" name="Slide Number Placeholder 3"/>
          <p:cNvSpPr>
            <a:spLocks noGrp="1"/>
          </p:cNvSpPr>
          <p:nvPr>
            <p:ph type="sldNum" sz="quarter" idx="5"/>
          </p:nvPr>
        </p:nvSpPr>
        <p:spPr/>
        <p:txBody>
          <a:bodyPr/>
          <a:lstStyle/>
          <a:p>
            <a:fld id="{604F88C0-C83F-4F74-90D4-6EBD01DF7E58}" type="slidenum">
              <a:rPr lang="en-AU" smtClean="0"/>
              <a:t>2</a:t>
            </a:fld>
            <a:endParaRPr lang="en-AU" dirty="0"/>
          </a:p>
        </p:txBody>
      </p:sp>
    </p:spTree>
    <p:extLst>
      <p:ext uri="{BB962C8B-B14F-4D97-AF65-F5344CB8AC3E}">
        <p14:creationId xmlns:p14="http://schemas.microsoft.com/office/powerpoint/2010/main" val="2115563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p>
          <a:p>
            <a:endParaRPr lang="en-US" dirty="0"/>
          </a:p>
          <a:p>
            <a:r>
              <a:rPr lang="en-US" dirty="0"/>
              <a:t>Rainfall in the northern wet season has been above average over the last 20 years.</a:t>
            </a:r>
          </a:p>
          <a:p>
            <a:endParaRPr lang="en-US" dirty="0"/>
          </a:p>
          <a:p>
            <a:r>
              <a:rPr lang="en-US" b="1" dirty="0"/>
              <a:t>Notes on slide content:</a:t>
            </a:r>
          </a:p>
          <a:p>
            <a:endParaRPr lang="en-US" dirty="0"/>
          </a:p>
          <a:p>
            <a:r>
              <a:rPr lang="en-US" dirty="0"/>
              <a:t>The scale on the map ranges from lowest on record through to highest on record.</a:t>
            </a:r>
          </a:p>
          <a:p>
            <a:endParaRPr lang="en-US" dirty="0"/>
          </a:p>
          <a:p>
            <a:r>
              <a:rPr lang="en-US" b="1" dirty="0"/>
              <a:t>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2018 State of the Climate is available at https://www.csiro.au/en/Showcase/state-of-the-climate </a:t>
            </a:r>
          </a:p>
          <a:p>
            <a:endParaRPr lang="en-AU" dirty="0"/>
          </a:p>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23</a:t>
            </a:fld>
            <a:endParaRPr lang="en-AU" dirty="0"/>
          </a:p>
        </p:txBody>
      </p:sp>
    </p:spTree>
    <p:extLst>
      <p:ext uri="{BB962C8B-B14F-4D97-AF65-F5344CB8AC3E}">
        <p14:creationId xmlns:p14="http://schemas.microsoft.com/office/powerpoint/2010/main" val="375082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24</a:t>
            </a:fld>
            <a:endParaRPr lang="en-AU" dirty="0"/>
          </a:p>
        </p:txBody>
      </p:sp>
    </p:spTree>
    <p:extLst>
      <p:ext uri="{BB962C8B-B14F-4D97-AF65-F5344CB8AC3E}">
        <p14:creationId xmlns:p14="http://schemas.microsoft.com/office/powerpoint/2010/main" val="291699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https://www.scienceimage.csiro.au/tag/-energy/i/2956/tarraleah-hydroelectric-power-station/</a:t>
            </a:r>
          </a:p>
        </p:txBody>
      </p:sp>
      <p:sp>
        <p:nvSpPr>
          <p:cNvPr id="4" name="Slide Number Placeholder 3"/>
          <p:cNvSpPr>
            <a:spLocks noGrp="1"/>
          </p:cNvSpPr>
          <p:nvPr>
            <p:ph type="sldNum" sz="quarter" idx="5"/>
          </p:nvPr>
        </p:nvSpPr>
        <p:spPr/>
        <p:txBody>
          <a:bodyPr/>
          <a:lstStyle/>
          <a:p>
            <a:fld id="{604F88C0-C83F-4F74-90D4-6EBD01DF7E58}" type="slidenum">
              <a:rPr lang="en-AU" smtClean="0"/>
              <a:t>25</a:t>
            </a:fld>
            <a:endParaRPr lang="en-AU" dirty="0"/>
          </a:p>
        </p:txBody>
      </p:sp>
    </p:spTree>
    <p:extLst>
      <p:ext uri="{BB962C8B-B14F-4D97-AF65-F5344CB8AC3E}">
        <p14:creationId xmlns:p14="http://schemas.microsoft.com/office/powerpoint/2010/main" val="294989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State of the Climate 2020</a:t>
            </a:r>
          </a:p>
          <a:p>
            <a:endParaRPr lang="en-AU" dirty="0"/>
          </a:p>
          <a:p>
            <a:r>
              <a:rPr lang="en-AU" sz="1200" b="0" i="0" u="none" strike="noStrike" kern="1200" baseline="0" dirty="0">
                <a:solidFill>
                  <a:schemeClr val="tx1"/>
                </a:solidFill>
                <a:latin typeface="+mn-lt"/>
                <a:ea typeface="+mn-ea"/>
                <a:cs typeface="+mn-cs"/>
              </a:rPr>
              <a:t>Annual global sea level change from 1880 in tide gauge data (1880–2019, blue line, shading indicates confidence range), and annual sea level change in satellite altimetry (1993–2019, orange line). </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27</a:t>
            </a:fld>
            <a:endParaRPr lang="en-AU" dirty="0"/>
          </a:p>
        </p:txBody>
      </p:sp>
    </p:spTree>
    <p:extLst>
      <p:ext uri="{BB962C8B-B14F-4D97-AF65-F5344CB8AC3E}">
        <p14:creationId xmlns:p14="http://schemas.microsoft.com/office/powerpoint/2010/main" val="3471383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State of the Climate 2020 </a:t>
            </a:r>
          </a:p>
          <a:p>
            <a:r>
              <a:rPr lang="en-AU" dirty="0"/>
              <a:t>https://www.ipcc.ch/srocc/ </a:t>
            </a:r>
          </a:p>
          <a:p>
            <a:endParaRPr lang="en-AU" dirty="0"/>
          </a:p>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28</a:t>
            </a:fld>
            <a:endParaRPr lang="en-AU" dirty="0"/>
          </a:p>
        </p:txBody>
      </p:sp>
    </p:spTree>
    <p:extLst>
      <p:ext uri="{BB962C8B-B14F-4D97-AF65-F5344CB8AC3E}">
        <p14:creationId xmlns:p14="http://schemas.microsoft.com/office/powerpoint/2010/main" val="498886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https://ecos.csiro.au/city-planning-for-heavy-rain/</a:t>
            </a:r>
          </a:p>
        </p:txBody>
      </p:sp>
      <p:sp>
        <p:nvSpPr>
          <p:cNvPr id="4" name="Slide Number Placeholder 3"/>
          <p:cNvSpPr>
            <a:spLocks noGrp="1"/>
          </p:cNvSpPr>
          <p:nvPr>
            <p:ph type="sldNum" sz="quarter" idx="5"/>
          </p:nvPr>
        </p:nvSpPr>
        <p:spPr/>
        <p:txBody>
          <a:bodyPr/>
          <a:lstStyle/>
          <a:p>
            <a:fld id="{604F88C0-C83F-4F74-90D4-6EBD01DF7E58}" type="slidenum">
              <a:rPr lang="en-AU" smtClean="0"/>
              <a:t>29</a:t>
            </a:fld>
            <a:endParaRPr lang="en-AU" dirty="0"/>
          </a:p>
        </p:txBody>
      </p:sp>
    </p:spTree>
    <p:extLst>
      <p:ext uri="{BB962C8B-B14F-4D97-AF65-F5344CB8AC3E}">
        <p14:creationId xmlns:p14="http://schemas.microsoft.com/office/powerpoint/2010/main" val="134705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AEMO Appendix 8</a:t>
            </a:r>
          </a:p>
          <a:p>
            <a:endParaRPr lang="en-AU" dirty="0"/>
          </a:p>
          <a:p>
            <a:r>
              <a:rPr lang="en-AU" sz="1200" kern="1200" dirty="0">
                <a:solidFill>
                  <a:schemeClr val="tx1"/>
                </a:solidFill>
                <a:effectLst/>
                <a:latin typeface="+mn-lt"/>
                <a:ea typeface="+mn-ea"/>
                <a:cs typeface="+mn-cs"/>
              </a:rPr>
              <a:t>In climate science, compound events can be: </a:t>
            </a:r>
          </a:p>
          <a:p>
            <a:r>
              <a:rPr lang="en-AU" sz="1200" kern="1200" dirty="0">
                <a:solidFill>
                  <a:schemeClr val="tx1"/>
                </a:solidFill>
                <a:effectLst/>
                <a:latin typeface="+mn-lt"/>
                <a:ea typeface="+mn-ea"/>
                <a:cs typeface="+mn-cs"/>
              </a:rPr>
              <a:t>• Two or more extreme events occurring simultaneously or successively, </a:t>
            </a:r>
          </a:p>
          <a:p>
            <a:r>
              <a:rPr lang="en-AU" sz="1200" kern="1200" dirty="0">
                <a:solidFill>
                  <a:schemeClr val="tx1"/>
                </a:solidFill>
                <a:effectLst/>
                <a:latin typeface="+mn-lt"/>
                <a:ea typeface="+mn-ea"/>
                <a:cs typeface="+mn-cs"/>
              </a:rPr>
              <a:t>• Combinations of extreme events with underlying conditions that amplify the impact of the events, or </a:t>
            </a:r>
          </a:p>
          <a:p>
            <a:r>
              <a:rPr lang="en-AU" sz="1200" kern="1200" dirty="0">
                <a:solidFill>
                  <a:schemeClr val="tx1"/>
                </a:solidFill>
                <a:effectLst/>
                <a:latin typeface="+mn-lt"/>
                <a:ea typeface="+mn-ea"/>
                <a:cs typeface="+mn-cs"/>
              </a:rPr>
              <a:t>• Combinations of events that are not themselves extremes but lead to an extreme event or impact when combined30 </a:t>
            </a:r>
          </a:p>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30</a:t>
            </a:fld>
            <a:endParaRPr lang="en-AU" dirty="0"/>
          </a:p>
        </p:txBody>
      </p:sp>
    </p:spTree>
    <p:extLst>
      <p:ext uri="{BB962C8B-B14F-4D97-AF65-F5344CB8AC3E}">
        <p14:creationId xmlns:p14="http://schemas.microsoft.com/office/powerpoint/2010/main" val="3905912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 of the project involves consultation with industry, which we have had to largely limit to AEMO, the TNSPs and some types of generation given the available budget. </a:t>
            </a:r>
          </a:p>
          <a:p>
            <a:endParaRPr lang="en-US" dirty="0">
              <a:cs typeface="Calibri"/>
            </a:endParaRPr>
          </a:p>
          <a:p>
            <a:r>
              <a:rPr lang="en-US" dirty="0">
                <a:cs typeface="Calibri"/>
              </a:rPr>
              <a:t>They have told us what is important for decision-making around climate and extreme weather for </a:t>
            </a:r>
          </a:p>
          <a:p>
            <a:endParaRPr lang="en-US" dirty="0">
              <a:cs typeface="Calibri"/>
            </a:endParaRPr>
          </a:p>
          <a:p>
            <a:r>
              <a:rPr lang="en-US" dirty="0">
                <a:cs typeface="Calibri"/>
              </a:rPr>
              <a:t>Reliability</a:t>
            </a:r>
          </a:p>
          <a:p>
            <a:r>
              <a:rPr lang="en-US" dirty="0">
                <a:cs typeface="Calibri"/>
              </a:rPr>
              <a:t>Resilience</a:t>
            </a:r>
          </a:p>
          <a:p>
            <a:r>
              <a:rPr lang="en-US" dirty="0">
                <a:cs typeface="Calibri"/>
              </a:rPr>
              <a:t>Operating risk.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04F88C0-C83F-4F74-90D4-6EBD01DF7E58}" type="slidenum">
              <a:rPr lang="en-AU" smtClean="0"/>
              <a:t>32</a:t>
            </a:fld>
            <a:endParaRPr lang="en-AU" dirty="0"/>
          </a:p>
        </p:txBody>
      </p:sp>
    </p:spTree>
    <p:extLst>
      <p:ext uri="{BB962C8B-B14F-4D97-AF65-F5344CB8AC3E}">
        <p14:creationId xmlns:p14="http://schemas.microsoft.com/office/powerpoint/2010/main" val="3288833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AE54BD-0520-4AFD-8139-BF799F2C8E7C}" type="slidenum">
              <a:rPr lang="en-AU" smtClean="0"/>
              <a:pPr/>
              <a:t>33</a:t>
            </a:fld>
            <a:endParaRPr lang="en-AU" dirty="0"/>
          </a:p>
        </p:txBody>
      </p:sp>
    </p:spTree>
    <p:extLst>
      <p:ext uri="{BB962C8B-B14F-4D97-AF65-F5344CB8AC3E}">
        <p14:creationId xmlns:p14="http://schemas.microsoft.com/office/powerpoint/2010/main" val="3108448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fontAlgn="t" latinLnBrk="0" hangingPunct="1">
              <a:buFont typeface="Arial" panose="020B0604020202020204" pitchFamily="34" charset="0"/>
              <a:buChar char="•"/>
            </a:pPr>
            <a:endParaRPr lang="en-AU" sz="10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AE54BD-0520-4AFD-8139-BF799F2C8E7C}" type="slidenum">
              <a:rPr lang="en-AU" smtClean="0"/>
              <a:pPr/>
              <a:t>35</a:t>
            </a:fld>
            <a:endParaRPr lang="en-AU" dirty="0"/>
          </a:p>
        </p:txBody>
      </p:sp>
    </p:spTree>
    <p:extLst>
      <p:ext uri="{BB962C8B-B14F-4D97-AF65-F5344CB8AC3E}">
        <p14:creationId xmlns:p14="http://schemas.microsoft.com/office/powerpoint/2010/main" val="208613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3</a:t>
            </a:fld>
            <a:endParaRPr lang="en-AU" dirty="0"/>
          </a:p>
        </p:txBody>
      </p:sp>
    </p:spTree>
    <p:extLst>
      <p:ext uri="{BB962C8B-B14F-4D97-AF65-F5344CB8AC3E}">
        <p14:creationId xmlns:p14="http://schemas.microsoft.com/office/powerpoint/2010/main" val="2366048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38</a:t>
            </a:fld>
            <a:endParaRPr lang="en-AU" dirty="0"/>
          </a:p>
        </p:txBody>
      </p:sp>
    </p:spTree>
    <p:extLst>
      <p:ext uri="{BB962C8B-B14F-4D97-AF65-F5344CB8AC3E}">
        <p14:creationId xmlns:p14="http://schemas.microsoft.com/office/powerpoint/2010/main" val="1498521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plot displays three types of data. Grey band (or plume): the range of model results is summarised using the median (central grey line) and 10th to 90th percentile range of the projected change in all available CMIP5 simulations.</a:t>
            </a:r>
          </a:p>
          <a:p>
            <a:r>
              <a:rPr lang="en-AU" dirty="0"/>
              <a:t>Blue line: the historic simulation from the one selected model (note that it is possible to select the historic AWAP data to display).</a:t>
            </a:r>
          </a:p>
          <a:p>
            <a:r>
              <a:rPr lang="en-AU" dirty="0"/>
              <a:t>Red line: the future simulation from the one selected model.</a:t>
            </a:r>
          </a:p>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39</a:t>
            </a:fld>
            <a:endParaRPr lang="en-AU" dirty="0"/>
          </a:p>
        </p:txBody>
      </p:sp>
    </p:spTree>
    <p:extLst>
      <p:ext uri="{BB962C8B-B14F-4D97-AF65-F5344CB8AC3E}">
        <p14:creationId xmlns:p14="http://schemas.microsoft.com/office/powerpoint/2010/main" val="4134779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CCIA</a:t>
            </a:r>
          </a:p>
        </p:txBody>
      </p:sp>
      <p:sp>
        <p:nvSpPr>
          <p:cNvPr id="4" name="Slide Number Placeholder 3"/>
          <p:cNvSpPr>
            <a:spLocks noGrp="1"/>
          </p:cNvSpPr>
          <p:nvPr>
            <p:ph type="sldNum" sz="quarter" idx="5"/>
          </p:nvPr>
        </p:nvSpPr>
        <p:spPr/>
        <p:txBody>
          <a:bodyPr/>
          <a:lstStyle/>
          <a:p>
            <a:fld id="{604F88C0-C83F-4F74-90D4-6EBD01DF7E58}" type="slidenum">
              <a:rPr lang="en-AU" smtClean="0"/>
              <a:t>40</a:t>
            </a:fld>
            <a:endParaRPr lang="en-AU" dirty="0"/>
          </a:p>
        </p:txBody>
      </p:sp>
    </p:spTree>
    <p:extLst>
      <p:ext uri="{BB962C8B-B14F-4D97-AF65-F5344CB8AC3E}">
        <p14:creationId xmlns:p14="http://schemas.microsoft.com/office/powerpoint/2010/main" val="27200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41</a:t>
            </a:fld>
            <a:endParaRPr lang="en-AU" dirty="0"/>
          </a:p>
        </p:txBody>
      </p:sp>
    </p:spTree>
    <p:extLst>
      <p:ext uri="{BB962C8B-B14F-4D97-AF65-F5344CB8AC3E}">
        <p14:creationId xmlns:p14="http://schemas.microsoft.com/office/powerpoint/2010/main" val="28311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42</a:t>
            </a:fld>
            <a:endParaRPr lang="en-AU" dirty="0"/>
          </a:p>
        </p:txBody>
      </p:sp>
    </p:spTree>
    <p:extLst>
      <p:ext uri="{BB962C8B-B14F-4D97-AF65-F5344CB8AC3E}">
        <p14:creationId xmlns:p14="http://schemas.microsoft.com/office/powerpoint/2010/main" val="716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State of the Climate 2020 https://www.csiro.au/en/Showcase/state-of-the-climate</a:t>
            </a:r>
          </a:p>
          <a:p>
            <a:endParaRPr lang="en-AU" dirty="0"/>
          </a:p>
          <a:p>
            <a:endParaRPr lang="en-AU" dirty="0"/>
          </a:p>
          <a:p>
            <a:r>
              <a:rPr lang="en-AU" dirty="0"/>
              <a:t>Version with no animation</a:t>
            </a:r>
          </a:p>
          <a:p>
            <a:r>
              <a:rPr lang="en-AU" sz="1200" b="0" i="0" u="none" strike="noStrike" kern="1200" baseline="0" dirty="0">
                <a:solidFill>
                  <a:schemeClr val="tx1"/>
                </a:solidFill>
                <a:latin typeface="+mn-lt"/>
                <a:ea typeface="+mn-ea"/>
                <a:cs typeface="+mn-cs"/>
              </a:rPr>
              <a:t>Background hourly clean-air CO2 as measured at the Cape Grim Baseline Air Pollution Station from 1976 through to June 2020. The hourly data represent thousands of individual measurements. To obtain clean air measurements, the data are filtered to include only periods when air has come across the Southern Ocean and is thus free from local sources of pollution. The increase in CO2 concentration for each decade from 1980 to 2019 (1 January for the start year and 31 December for the end year) is also shown.</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5</a:t>
            </a:fld>
            <a:endParaRPr lang="en-AU" dirty="0"/>
          </a:p>
        </p:txBody>
      </p:sp>
    </p:spTree>
    <p:extLst>
      <p:ext uri="{BB962C8B-B14F-4D97-AF65-F5344CB8AC3E}">
        <p14:creationId xmlns:p14="http://schemas.microsoft.com/office/powerpoint/2010/main" val="407821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State of the Climate 2020 https://www.csiro.au/en/Showcase/state-of-the-climate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Version with animation</a:t>
            </a:r>
          </a:p>
          <a:p>
            <a:endParaRPr lang="en-AU" dirty="0"/>
          </a:p>
          <a:p>
            <a:r>
              <a:rPr lang="en-AU" sz="1200" b="0" i="0" u="none" strike="noStrike" kern="1200" baseline="0" dirty="0">
                <a:solidFill>
                  <a:schemeClr val="tx1"/>
                </a:solidFill>
                <a:latin typeface="+mn-lt"/>
                <a:ea typeface="+mn-ea"/>
                <a:cs typeface="+mn-cs"/>
              </a:rPr>
              <a:t>Background hourly clean-air CO2 as measured at the Cape Grim Baseline Air Pollution Station from 1976 through to June 2020. The hourly data represent thousands of individual measurements. To obtain clean air measurements, the data are filtered to include only periods when air has come across the Southern Ocean and is thus free from local sources of pollution. The increase in CO2 concentration for each decade from 1980 to 2019 (1 January for the start year and 31 December for the end year) is also shown.</a:t>
            </a:r>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6</a:t>
            </a:fld>
            <a:endParaRPr lang="en-AU" dirty="0"/>
          </a:p>
        </p:txBody>
      </p:sp>
    </p:spTree>
    <p:extLst>
      <p:ext uri="{BB962C8B-B14F-4D97-AF65-F5344CB8AC3E}">
        <p14:creationId xmlns:p14="http://schemas.microsoft.com/office/powerpoint/2010/main" val="156399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Source: State of the Climate 2020 https://www.csiro.au/en/Showcase/state-of-the-climate</a:t>
            </a:r>
          </a:p>
        </p:txBody>
      </p:sp>
      <p:sp>
        <p:nvSpPr>
          <p:cNvPr id="4" name="Slide Number Placeholder 3"/>
          <p:cNvSpPr>
            <a:spLocks noGrp="1"/>
          </p:cNvSpPr>
          <p:nvPr>
            <p:ph type="sldNum" sz="quarter" idx="5"/>
          </p:nvPr>
        </p:nvSpPr>
        <p:spPr/>
        <p:txBody>
          <a:bodyPr/>
          <a:lstStyle/>
          <a:p>
            <a:fld id="{604F88C0-C83F-4F74-90D4-6EBD01DF7E58}" type="slidenum">
              <a:rPr lang="en-AU" smtClean="0"/>
              <a:t>7</a:t>
            </a:fld>
            <a:endParaRPr lang="en-AU" dirty="0"/>
          </a:p>
        </p:txBody>
      </p:sp>
    </p:spTree>
    <p:extLst>
      <p:ext uri="{BB962C8B-B14F-4D97-AF65-F5344CB8AC3E}">
        <p14:creationId xmlns:p14="http://schemas.microsoft.com/office/powerpoint/2010/main" val="19224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p>
          <a:p>
            <a:endParaRPr lang="en-US" dirty="0"/>
          </a:p>
          <a:p>
            <a:r>
              <a:rPr lang="en-US" dirty="0"/>
              <a:t>Extreme heat has become more frequent</a:t>
            </a:r>
          </a:p>
          <a:p>
            <a:endParaRPr lang="en-US" dirty="0"/>
          </a:p>
          <a:p>
            <a:r>
              <a:rPr lang="en-US" b="1" dirty="0"/>
              <a:t>Notes on slide content:</a:t>
            </a:r>
          </a:p>
          <a:p>
            <a:endParaRPr lang="en-US" dirty="0"/>
          </a:p>
          <a:p>
            <a:r>
              <a:rPr lang="en-US" dirty="0"/>
              <a:t>This graph shows the annual number of nights with a minimum temperature greater than 20 degrees C.</a:t>
            </a:r>
          </a:p>
          <a:p>
            <a:endParaRPr lang="en-US" dirty="0"/>
          </a:p>
          <a:p>
            <a:r>
              <a:rPr lang="en-US" dirty="0"/>
              <a:t>The black line is the 10-year running average.</a:t>
            </a:r>
          </a:p>
          <a:p>
            <a:endParaRPr lang="en-US" dirty="0"/>
          </a:p>
          <a:p>
            <a:r>
              <a:rPr lang="en-US" b="1" dirty="0"/>
              <a:t>Customisation:</a:t>
            </a:r>
          </a:p>
          <a:p>
            <a:endParaRPr lang="en-US" dirty="0"/>
          </a:p>
          <a:p>
            <a:r>
              <a:rPr lang="en-AU" dirty="0"/>
              <a:t>Updated plots are available from the Bureau of Meteorology website at http://www.bom.gov.au/cgi-bin/climate/change/extremes/timeseries.cgi where other extreme climate indices are also available.</a:t>
            </a:r>
          </a:p>
          <a:p>
            <a:endParaRPr lang="en-US" dirty="0"/>
          </a:p>
          <a:p>
            <a:r>
              <a:rPr lang="en-US" dirty="0"/>
              <a:t>You can learn more at: http://www.bom.gov.au/climate/change/about/extremes.shtml</a:t>
            </a:r>
          </a:p>
          <a:p>
            <a:endParaRPr lang="en-US" dirty="0"/>
          </a:p>
          <a:p>
            <a:r>
              <a:rPr lang="en-US" b="1" dirty="0"/>
              <a:t>Source:</a:t>
            </a:r>
          </a:p>
          <a:p>
            <a:endParaRPr lang="en-AU" dirty="0"/>
          </a:p>
          <a:p>
            <a:r>
              <a:rPr lang="en-AU" dirty="0"/>
              <a:t>Bureau of Meteorology website at http://www.bom.gov.au/cgi-bin/climate/change/extremes/timeseries.cgi</a:t>
            </a:r>
          </a:p>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8</a:t>
            </a:fld>
            <a:endParaRPr lang="en-AU" dirty="0"/>
          </a:p>
        </p:txBody>
      </p:sp>
    </p:spTree>
    <p:extLst>
      <p:ext uri="{BB962C8B-B14F-4D97-AF65-F5344CB8AC3E}">
        <p14:creationId xmlns:p14="http://schemas.microsoft.com/office/powerpoint/2010/main" val="253468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State of the Climate 2020 https://www.csiro.au/en/Showcase/state-of-the-climate</a:t>
            </a:r>
          </a:p>
          <a:p>
            <a:endParaRPr lang="en-AU" dirty="0"/>
          </a:p>
          <a:p>
            <a:r>
              <a:rPr lang="en-AU" dirty="0"/>
              <a:t>Duration of extreme fire weather days is important for sector</a:t>
            </a:r>
          </a:p>
        </p:txBody>
      </p:sp>
      <p:sp>
        <p:nvSpPr>
          <p:cNvPr id="4" name="Slide Number Placeholder 3"/>
          <p:cNvSpPr>
            <a:spLocks noGrp="1"/>
          </p:cNvSpPr>
          <p:nvPr>
            <p:ph type="sldNum" sz="quarter" idx="5"/>
          </p:nvPr>
        </p:nvSpPr>
        <p:spPr/>
        <p:txBody>
          <a:bodyPr/>
          <a:lstStyle/>
          <a:p>
            <a:fld id="{604F88C0-C83F-4F74-90D4-6EBD01DF7E58}" type="slidenum">
              <a:rPr lang="en-AU" smtClean="0"/>
              <a:t>9</a:t>
            </a:fld>
            <a:endParaRPr lang="en-AU" dirty="0"/>
          </a:p>
        </p:txBody>
      </p:sp>
    </p:spTree>
    <p:extLst>
      <p:ext uri="{BB962C8B-B14F-4D97-AF65-F5344CB8AC3E}">
        <p14:creationId xmlns:p14="http://schemas.microsoft.com/office/powerpoint/2010/main" val="2231492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Source: State of the Climate 2020 https://www.csiro.au/en/Showcase/state-of-the-climate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to be replaced</a:t>
            </a:r>
          </a:p>
          <a:p>
            <a:endParaRPr lang="en-AU" dirty="0"/>
          </a:p>
        </p:txBody>
      </p:sp>
      <p:sp>
        <p:nvSpPr>
          <p:cNvPr id="4" name="Slide Number Placeholder 3"/>
          <p:cNvSpPr>
            <a:spLocks noGrp="1"/>
          </p:cNvSpPr>
          <p:nvPr>
            <p:ph type="sldNum" sz="quarter" idx="5"/>
          </p:nvPr>
        </p:nvSpPr>
        <p:spPr/>
        <p:txBody>
          <a:bodyPr/>
          <a:lstStyle/>
          <a:p>
            <a:fld id="{604F88C0-C83F-4F74-90D4-6EBD01DF7E58}" type="slidenum">
              <a:rPr lang="en-AU" smtClean="0"/>
              <a:t>10</a:t>
            </a:fld>
            <a:endParaRPr lang="en-AU" dirty="0"/>
          </a:p>
        </p:txBody>
      </p:sp>
    </p:spTree>
    <p:extLst>
      <p:ext uri="{BB962C8B-B14F-4D97-AF65-F5344CB8AC3E}">
        <p14:creationId xmlns:p14="http://schemas.microsoft.com/office/powerpoint/2010/main" val="2675554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l="7239" r="20685"/>
          <a:stretch>
            <a:fillRect/>
          </a:stretch>
        </p:blipFill>
        <p:spPr bwMode="auto">
          <a:xfrm>
            <a:off x="-149225" y="-427038"/>
            <a:ext cx="5475288" cy="505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Lst>
          </a:blip>
          <a:srcRect r="55089"/>
          <a:stretch>
            <a:fillRect/>
          </a:stretch>
        </p:blipFill>
        <p:spPr bwMode="auto">
          <a:xfrm>
            <a:off x="0" y="0"/>
            <a:ext cx="5475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cstate="print">
            <a:extLst>
              <a:ext uri="{28A0092B-C50C-407E-A947-70E740481C1C}">
                <a14:useLocalDpi xmlns:a14="http://schemas.microsoft.com/office/drawing/2010/main" val="0"/>
              </a:ext>
            </a:extLst>
          </a:blip>
          <a:srcRect l="69286" t="3651" r="2768" b="69048"/>
          <a:stretch>
            <a:fillRect/>
          </a:stretch>
        </p:blipFill>
        <p:spPr bwMode="auto">
          <a:xfrm>
            <a:off x="9121775" y="258763"/>
            <a:ext cx="28241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3" cstate="print">
            <a:extLst>
              <a:ext uri="{28A0092B-C50C-407E-A947-70E740481C1C}">
                <a14:useLocalDpi xmlns:a14="http://schemas.microsoft.com/office/drawing/2010/main" val="0"/>
              </a:ext>
            </a:extLst>
          </a:blip>
          <a:srcRect l="76964" t="64285" r="6519" b="16367"/>
          <a:stretch>
            <a:fillRect/>
          </a:stretch>
        </p:blipFill>
        <p:spPr bwMode="auto">
          <a:xfrm>
            <a:off x="8466138" y="5414963"/>
            <a:ext cx="20145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cstate="print">
            <a:extLst>
              <a:ext uri="{28A0092B-C50C-407E-A947-70E740481C1C}">
                <a14:useLocalDpi xmlns:a14="http://schemas.microsoft.com/office/drawing/2010/main" val="0"/>
              </a:ext>
            </a:extLst>
          </a:blip>
          <a:srcRect l="74809" t="50748" r="3394" b="35341"/>
          <a:stretch>
            <a:fillRect/>
          </a:stretch>
        </p:blipFill>
        <p:spPr bwMode="auto">
          <a:xfrm>
            <a:off x="5865813" y="5557838"/>
            <a:ext cx="2657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475514" y="1122363"/>
            <a:ext cx="5192486" cy="2665082"/>
          </a:xfrm>
        </p:spPr>
        <p:txBody>
          <a:bodyPr anchor="b">
            <a:normAutofit/>
          </a:bodyPr>
          <a:lstStyle>
            <a:lvl1pPr algn="l">
              <a:defRPr sz="4000"/>
            </a:lvl1pPr>
          </a:lstStyle>
          <a:p>
            <a:r>
              <a:rPr lang="en-US"/>
              <a:t>Click to edit Master title style</a:t>
            </a:r>
          </a:p>
        </p:txBody>
      </p:sp>
      <p:sp>
        <p:nvSpPr>
          <p:cNvPr id="3" name="Subtitle 2"/>
          <p:cNvSpPr>
            <a:spLocks noGrp="1"/>
          </p:cNvSpPr>
          <p:nvPr>
            <p:ph type="subTitle" idx="1"/>
          </p:nvPr>
        </p:nvSpPr>
        <p:spPr>
          <a:xfrm>
            <a:off x="5475514" y="4016828"/>
            <a:ext cx="5192486" cy="124097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Date Placeholder 3"/>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12" name="Rectangle 11">
            <a:extLst>
              <a:ext uri="{FF2B5EF4-FFF2-40B4-BE49-F238E27FC236}">
                <a16:creationId xmlns:a16="http://schemas.microsoft.com/office/drawing/2014/main" id="{89213E9A-3562-42C2-A72D-D394AE0C7186}"/>
              </a:ext>
            </a:extLst>
          </p:cNvPr>
          <p:cNvSpPr/>
          <p:nvPr/>
        </p:nvSpPr>
        <p:spPr>
          <a:xfrm>
            <a:off x="3112389" y="6357301"/>
            <a:ext cx="2831911" cy="204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descr="A close up of a logo&#10;&#10;Description automatically generated">
            <a:extLst>
              <a:ext uri="{FF2B5EF4-FFF2-40B4-BE49-F238E27FC236}">
                <a16:creationId xmlns:a16="http://schemas.microsoft.com/office/drawing/2014/main" id="{DEA7395F-FEF6-43C8-B8E3-D6836E17C5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666108" y="5507037"/>
            <a:ext cx="1877572" cy="1143002"/>
          </a:xfrm>
          <a:prstGeom prst="rect">
            <a:avLst/>
          </a:prstGeom>
        </p:spPr>
      </p:pic>
    </p:spTree>
    <p:extLst>
      <p:ext uri="{BB962C8B-B14F-4D97-AF65-F5344CB8AC3E}">
        <p14:creationId xmlns:p14="http://schemas.microsoft.com/office/powerpoint/2010/main" val="93094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1538247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6" name="Slide Number Placeholder 5"/>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305656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11" descr="BM_inline(w).eps">
            <a:extLst>
              <a:ext uri="{FF2B5EF4-FFF2-40B4-BE49-F238E27FC236}">
                <a16:creationId xmlns:a16="http://schemas.microsoft.com/office/drawing/2014/main" id="{9247B1A2-D10F-9449-835A-06AD025129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934" y="5924551"/>
            <a:ext cx="2451100" cy="5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A0AEE32-A01C-4B46-9AC6-CF9579F9D18E}"/>
              </a:ext>
            </a:extLst>
          </p:cNvPr>
          <p:cNvPicPr/>
          <p:nvPr userDrawn="1"/>
        </p:nvPicPr>
        <p:blipFill rotWithShape="1">
          <a:blip r:embed="rId3">
            <a:extLst>
              <a:ext uri="{28A0092B-C50C-407E-A947-70E740481C1C}">
                <a14:useLocalDpi xmlns:a14="http://schemas.microsoft.com/office/drawing/2010/main"/>
              </a:ext>
            </a:extLst>
          </a:blip>
          <a:srcRect t="68997"/>
          <a:stretch/>
        </p:blipFill>
        <p:spPr>
          <a:xfrm>
            <a:off x="0" y="338666"/>
            <a:ext cx="12192000" cy="6519334"/>
          </a:xfrm>
          <a:prstGeom prst="rect">
            <a:avLst/>
          </a:prstGeom>
        </p:spPr>
      </p:pic>
      <p:pic>
        <p:nvPicPr>
          <p:cNvPr id="4" name="Picture 9">
            <a:extLst>
              <a:ext uri="{FF2B5EF4-FFF2-40B4-BE49-F238E27FC236}">
                <a16:creationId xmlns:a16="http://schemas.microsoft.com/office/drawing/2014/main" id="{B8D421D3-4EA8-4624-8135-164CCC07889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76964" t="64285" r="6519" b="16367"/>
          <a:stretch>
            <a:fillRect/>
          </a:stretch>
        </p:blipFill>
        <p:spPr bwMode="auto">
          <a:xfrm>
            <a:off x="5676372" y="195791"/>
            <a:ext cx="20145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56CBFEE5-3233-47B8-BC49-5EC882BAF28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74809" t="50748" r="3394" b="35341"/>
          <a:stretch>
            <a:fillRect/>
          </a:stretch>
        </p:blipFill>
        <p:spPr bwMode="auto">
          <a:xfrm>
            <a:off x="3076047" y="338666"/>
            <a:ext cx="26574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close up of a logo&#10;&#10;Description automatically generated">
            <a:extLst>
              <a:ext uri="{FF2B5EF4-FFF2-40B4-BE49-F238E27FC236}">
                <a16:creationId xmlns:a16="http://schemas.microsoft.com/office/drawing/2014/main" id="{5D89AE96-00BD-455C-95C4-B305F1D3D4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9238" y="379939"/>
            <a:ext cx="1877572" cy="1143002"/>
          </a:xfrm>
          <a:prstGeom prst="rect">
            <a:avLst/>
          </a:prstGeom>
        </p:spPr>
      </p:pic>
    </p:spTree>
    <p:extLst>
      <p:ext uri="{BB962C8B-B14F-4D97-AF65-F5344CB8AC3E}">
        <p14:creationId xmlns:p14="http://schemas.microsoft.com/office/powerpoint/2010/main" val="39766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l="69286" t="3651" r="2768" b="69048"/>
          <a:stretch>
            <a:fillRect/>
          </a:stretch>
        </p:blipFill>
        <p:spPr bwMode="auto">
          <a:xfrm>
            <a:off x="10058400" y="222250"/>
            <a:ext cx="18875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894662"/>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6" name="Footer Placeholder 4"/>
          <p:cNvSpPr>
            <a:spLocks noGrp="1"/>
          </p:cNvSpPr>
          <p:nvPr>
            <p:ph type="ftr" sz="quarter" idx="11"/>
          </p:nvPr>
        </p:nvSpPr>
        <p:spPr/>
        <p:txBody>
          <a:bodyPr/>
          <a:lstStyle>
            <a:lvl1pPr>
              <a:defRPr/>
            </a:lvl1pPr>
          </a:lstStyle>
          <a:p>
            <a:endParaRPr lang="en-AU" dirty="0"/>
          </a:p>
        </p:txBody>
      </p:sp>
      <p:sp>
        <p:nvSpPr>
          <p:cNvPr id="7" name="Slide Number Placeholder 5"/>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216483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l="69286" t="3651" r="2768" b="69048"/>
          <a:stretch>
            <a:fillRect/>
          </a:stretch>
        </p:blipFill>
        <p:spPr bwMode="auto">
          <a:xfrm>
            <a:off x="10058400" y="222250"/>
            <a:ext cx="18875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6" name="Footer Placeholder 4"/>
          <p:cNvSpPr>
            <a:spLocks noGrp="1"/>
          </p:cNvSpPr>
          <p:nvPr>
            <p:ph type="ftr" sz="quarter" idx="11"/>
          </p:nvPr>
        </p:nvSpPr>
        <p:spPr/>
        <p:txBody>
          <a:bodyPr/>
          <a:lstStyle>
            <a:lvl1pPr>
              <a:defRPr/>
            </a:lvl1pPr>
          </a:lstStyle>
          <a:p>
            <a:endParaRPr lang="en-AU" dirty="0"/>
          </a:p>
        </p:txBody>
      </p:sp>
      <p:sp>
        <p:nvSpPr>
          <p:cNvPr id="7" name="Slide Number Placeholder 5"/>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225409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l="69286" t="3651" r="2768" b="69048"/>
          <a:stretch>
            <a:fillRect/>
          </a:stretch>
        </p:blipFill>
        <p:spPr bwMode="auto">
          <a:xfrm>
            <a:off x="10058400" y="230188"/>
            <a:ext cx="18875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904875"/>
          </a:xfrm>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7" name="Footer Placeholder 5"/>
          <p:cNvSpPr>
            <a:spLocks noGrp="1"/>
          </p:cNvSpPr>
          <p:nvPr>
            <p:ph type="ftr" sz="quarter" idx="11"/>
          </p:nvPr>
        </p:nvSpPr>
        <p:spPr/>
        <p:txBody>
          <a:bodyPr/>
          <a:lstStyle>
            <a:lvl1pPr>
              <a:defRPr/>
            </a:lvl1pPr>
          </a:lstStyle>
          <a:p>
            <a:endParaRPr lang="en-AU" dirty="0"/>
          </a:p>
        </p:txBody>
      </p:sp>
      <p:sp>
        <p:nvSpPr>
          <p:cNvPr id="8" name="Slide Number Placeholder 6"/>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112838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l="69286" t="3651" r="2768" b="69048"/>
          <a:stretch>
            <a:fillRect/>
          </a:stretch>
        </p:blipFill>
        <p:spPr bwMode="auto">
          <a:xfrm>
            <a:off x="10058400" y="222250"/>
            <a:ext cx="18875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6"/>
            <a:ext cx="10515600" cy="823912"/>
          </a:xfrm>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9" name="Footer Placeholder 7"/>
          <p:cNvSpPr>
            <a:spLocks noGrp="1"/>
          </p:cNvSpPr>
          <p:nvPr>
            <p:ph type="ftr" sz="quarter" idx="11"/>
          </p:nvPr>
        </p:nvSpPr>
        <p:spPr/>
        <p:txBody>
          <a:bodyPr/>
          <a:lstStyle>
            <a:lvl1pPr>
              <a:defRPr/>
            </a:lvl1pPr>
          </a:lstStyle>
          <a:p>
            <a:endParaRPr lang="en-AU" dirty="0"/>
          </a:p>
        </p:txBody>
      </p:sp>
      <p:sp>
        <p:nvSpPr>
          <p:cNvPr id="10" name="Slide Number Placeholder 8"/>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35253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l="69286" t="3651" r="2768" b="69048"/>
          <a:stretch>
            <a:fillRect/>
          </a:stretch>
        </p:blipFill>
        <p:spPr bwMode="auto">
          <a:xfrm>
            <a:off x="10058400" y="222250"/>
            <a:ext cx="18875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5"/>
            <a:ext cx="10515600" cy="894715"/>
          </a:xfrm>
        </p:spPr>
        <p:txBody>
          <a:bodyPr>
            <a:normAutofit/>
          </a:bodyPr>
          <a:lstStyle>
            <a:lvl1pPr>
              <a:defRPr sz="3200"/>
            </a:lvl1p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5" name="Footer Placeholder 3"/>
          <p:cNvSpPr>
            <a:spLocks noGrp="1"/>
          </p:cNvSpPr>
          <p:nvPr>
            <p:ph type="ftr" sz="quarter" idx="11"/>
          </p:nvPr>
        </p:nvSpPr>
        <p:spPr/>
        <p:txBody>
          <a:bodyPr/>
          <a:lstStyle>
            <a:lvl1pPr>
              <a:defRPr/>
            </a:lvl1pPr>
          </a:lstStyle>
          <a:p>
            <a:endParaRPr lang="en-AU" dirty="0"/>
          </a:p>
        </p:txBody>
      </p:sp>
      <p:sp>
        <p:nvSpPr>
          <p:cNvPr id="6" name="Slide Number Placeholder 4"/>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72602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3" name="Footer Placeholder 4"/>
          <p:cNvSpPr>
            <a:spLocks noGrp="1"/>
          </p:cNvSpPr>
          <p:nvPr>
            <p:ph type="ftr" sz="quarter" idx="11"/>
          </p:nvPr>
        </p:nvSpPr>
        <p:spPr/>
        <p:txBody>
          <a:bodyPr/>
          <a:lstStyle>
            <a:lvl1pPr>
              <a:defRPr/>
            </a:lvl1pPr>
          </a:lstStyle>
          <a:p>
            <a:endParaRPr lang="en-AU" dirty="0"/>
          </a:p>
        </p:txBody>
      </p:sp>
      <p:sp>
        <p:nvSpPr>
          <p:cNvPr id="4" name="Slide Number Placeholder 5"/>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164165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p:nvPicPr>
        <p:blipFill>
          <a:blip r:embed="rId2" cstate="print">
            <a:extLst>
              <a:ext uri="{28A0092B-C50C-407E-A947-70E740481C1C}">
                <a14:useLocalDpi xmlns:a14="http://schemas.microsoft.com/office/drawing/2010/main" val="0"/>
              </a:ext>
            </a:extLst>
          </a:blip>
          <a:srcRect l="69286" t="3651" r="2768" b="69048"/>
          <a:stretch>
            <a:fillRect/>
          </a:stretch>
        </p:blipFill>
        <p:spPr bwMode="auto">
          <a:xfrm>
            <a:off x="10058400" y="222250"/>
            <a:ext cx="188753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7" name="Footer Placeholder 5"/>
          <p:cNvSpPr>
            <a:spLocks noGrp="1"/>
          </p:cNvSpPr>
          <p:nvPr>
            <p:ph type="ftr" sz="quarter" idx="11"/>
          </p:nvPr>
        </p:nvSpPr>
        <p:spPr/>
        <p:txBody>
          <a:bodyPr/>
          <a:lstStyle>
            <a:lvl1pPr>
              <a:defRPr/>
            </a:lvl1pPr>
          </a:lstStyle>
          <a:p>
            <a:endParaRPr lang="en-AU" dirty="0"/>
          </a:p>
        </p:txBody>
      </p:sp>
      <p:sp>
        <p:nvSpPr>
          <p:cNvPr id="8" name="Slide Number Placeholder 6"/>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328000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8E238FA-524F-4040-A8F4-E72D694FA53B}" type="datetimeFigureOut">
              <a:rPr lang="en-AU" smtClean="0"/>
              <a:t>28/06/2021</a:t>
            </a:fld>
            <a:endParaRPr lang="en-AU" dirty="0"/>
          </a:p>
        </p:txBody>
      </p:sp>
      <p:sp>
        <p:nvSpPr>
          <p:cNvPr id="6" name="Footer Placeholder 4"/>
          <p:cNvSpPr>
            <a:spLocks noGrp="1"/>
          </p:cNvSpPr>
          <p:nvPr>
            <p:ph type="ftr" sz="quarter" idx="11"/>
          </p:nvPr>
        </p:nvSpPr>
        <p:spPr/>
        <p:txBody>
          <a:bodyPr/>
          <a:lstStyle>
            <a:lvl1pPr>
              <a:defRPr/>
            </a:lvl1pPr>
          </a:lstStyle>
          <a:p>
            <a:endParaRPr lang="en-AU" dirty="0"/>
          </a:p>
        </p:txBody>
      </p:sp>
      <p:sp>
        <p:nvSpPr>
          <p:cNvPr id="7" name="Slide Number Placeholder 5"/>
          <p:cNvSpPr>
            <a:spLocks noGrp="1"/>
          </p:cNvSpPr>
          <p:nvPr>
            <p:ph type="sldNum" sz="quarter" idx="12"/>
          </p:nvPr>
        </p:nvSpPr>
        <p:spPr/>
        <p:txBody>
          <a:bodyPr/>
          <a:lstStyle>
            <a:lvl1pPr>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126148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28E238FA-524F-4040-A8F4-E72D694FA53B}" type="datetimeFigureOut">
              <a:rPr lang="en-AU" smtClean="0"/>
              <a:t>28/06/2021</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F708DD7D-794A-4AEE-8C7D-6BBB9AE8E977}" type="slidenum">
              <a:rPr lang="en-AU" smtClean="0"/>
              <a:t>‹#›</a:t>
            </a:fld>
            <a:endParaRPr lang="en-AU" dirty="0"/>
          </a:p>
        </p:txBody>
      </p:sp>
    </p:spTree>
    <p:extLst>
      <p:ext uri="{BB962C8B-B14F-4D97-AF65-F5344CB8AC3E}">
        <p14:creationId xmlns:p14="http://schemas.microsoft.com/office/powerpoint/2010/main" val="4063751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rgbClr val="789994"/>
          </a:solidFill>
          <a:latin typeface="Gotham Book Regular" panose="02000603040000020004" pitchFamily="2" charset="77"/>
          <a:ea typeface="+mj-ea"/>
          <a:cs typeface="+mj-cs"/>
        </a:defRPr>
      </a:lvl1pPr>
      <a:lvl2pPr algn="l" rtl="0" eaLnBrk="1" fontAlgn="base" hangingPunct="1">
        <a:lnSpc>
          <a:spcPct val="90000"/>
        </a:lnSpc>
        <a:spcBef>
          <a:spcPct val="0"/>
        </a:spcBef>
        <a:spcAft>
          <a:spcPct val="0"/>
        </a:spcAft>
        <a:defRPr sz="4400">
          <a:solidFill>
            <a:srgbClr val="789994"/>
          </a:solidFill>
          <a:latin typeface="Gotham Book Regular" panose="02000603040000020004"/>
        </a:defRPr>
      </a:lvl2pPr>
      <a:lvl3pPr algn="l" rtl="0" eaLnBrk="1" fontAlgn="base" hangingPunct="1">
        <a:lnSpc>
          <a:spcPct val="90000"/>
        </a:lnSpc>
        <a:spcBef>
          <a:spcPct val="0"/>
        </a:spcBef>
        <a:spcAft>
          <a:spcPct val="0"/>
        </a:spcAft>
        <a:defRPr sz="4400">
          <a:solidFill>
            <a:srgbClr val="789994"/>
          </a:solidFill>
          <a:latin typeface="Gotham Book Regular" panose="02000603040000020004"/>
        </a:defRPr>
      </a:lvl3pPr>
      <a:lvl4pPr algn="l" rtl="0" eaLnBrk="1" fontAlgn="base" hangingPunct="1">
        <a:lnSpc>
          <a:spcPct val="90000"/>
        </a:lnSpc>
        <a:spcBef>
          <a:spcPct val="0"/>
        </a:spcBef>
        <a:spcAft>
          <a:spcPct val="0"/>
        </a:spcAft>
        <a:defRPr sz="4400">
          <a:solidFill>
            <a:srgbClr val="789994"/>
          </a:solidFill>
          <a:latin typeface="Gotham Book Regular" panose="02000603040000020004"/>
        </a:defRPr>
      </a:lvl4pPr>
      <a:lvl5pPr algn="l" rtl="0" eaLnBrk="1" fontAlgn="base" hangingPunct="1">
        <a:lnSpc>
          <a:spcPct val="90000"/>
        </a:lnSpc>
        <a:spcBef>
          <a:spcPct val="0"/>
        </a:spcBef>
        <a:spcAft>
          <a:spcPct val="0"/>
        </a:spcAft>
        <a:defRPr sz="4400">
          <a:solidFill>
            <a:srgbClr val="789994"/>
          </a:solidFill>
          <a:latin typeface="Gotham Book Regular" panose="02000603040000020004"/>
        </a:defRPr>
      </a:lvl5pPr>
      <a:lvl6pPr marL="457200" algn="l" rtl="0" eaLnBrk="1" fontAlgn="base" hangingPunct="1">
        <a:lnSpc>
          <a:spcPct val="90000"/>
        </a:lnSpc>
        <a:spcBef>
          <a:spcPct val="0"/>
        </a:spcBef>
        <a:spcAft>
          <a:spcPct val="0"/>
        </a:spcAft>
        <a:defRPr sz="4400">
          <a:solidFill>
            <a:srgbClr val="789994"/>
          </a:solidFill>
          <a:latin typeface="Gotham Book Regular" panose="02000603040000020004"/>
        </a:defRPr>
      </a:lvl6pPr>
      <a:lvl7pPr marL="914400" algn="l" rtl="0" eaLnBrk="1" fontAlgn="base" hangingPunct="1">
        <a:lnSpc>
          <a:spcPct val="90000"/>
        </a:lnSpc>
        <a:spcBef>
          <a:spcPct val="0"/>
        </a:spcBef>
        <a:spcAft>
          <a:spcPct val="0"/>
        </a:spcAft>
        <a:defRPr sz="4400">
          <a:solidFill>
            <a:srgbClr val="789994"/>
          </a:solidFill>
          <a:latin typeface="Gotham Book Regular" panose="02000603040000020004"/>
        </a:defRPr>
      </a:lvl7pPr>
      <a:lvl8pPr marL="1371600" algn="l" rtl="0" eaLnBrk="1" fontAlgn="base" hangingPunct="1">
        <a:lnSpc>
          <a:spcPct val="90000"/>
        </a:lnSpc>
        <a:spcBef>
          <a:spcPct val="0"/>
        </a:spcBef>
        <a:spcAft>
          <a:spcPct val="0"/>
        </a:spcAft>
        <a:defRPr sz="4400">
          <a:solidFill>
            <a:srgbClr val="789994"/>
          </a:solidFill>
          <a:latin typeface="Gotham Book Regular" panose="02000603040000020004"/>
        </a:defRPr>
      </a:lvl8pPr>
      <a:lvl9pPr marL="1828800" algn="l" rtl="0" eaLnBrk="1" fontAlgn="base" hangingPunct="1">
        <a:lnSpc>
          <a:spcPct val="90000"/>
        </a:lnSpc>
        <a:spcBef>
          <a:spcPct val="0"/>
        </a:spcBef>
        <a:spcAft>
          <a:spcPct val="0"/>
        </a:spcAft>
        <a:defRPr sz="4400">
          <a:solidFill>
            <a:srgbClr val="789994"/>
          </a:solidFill>
          <a:latin typeface="Gotham Book Regular" panose="02000603040000020004"/>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Gotham Book Regular" panose="02000603040000020004" pitchFamily="2" charset="77"/>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Gotham Book Regular" panose="02000603040000020004" pitchFamily="2" charset="77"/>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Gotham Book Regular" panose="02000603040000020004" pitchFamily="2" charset="77"/>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4B915-87CD-AB48-9C09-74B2E0B7E4A3}"/>
              </a:ext>
            </a:extLst>
          </p:cNvPr>
          <p:cNvSpPr>
            <a:spLocks noGrp="1"/>
          </p:cNvSpPr>
          <p:nvPr>
            <p:ph type="ctrTitle"/>
          </p:nvPr>
        </p:nvSpPr>
        <p:spPr>
          <a:xfrm>
            <a:off x="5414963" y="2189303"/>
            <a:ext cx="6500811" cy="1239697"/>
          </a:xfrm>
        </p:spPr>
        <p:txBody>
          <a:bodyPr>
            <a:normAutofit/>
          </a:bodyPr>
          <a:lstStyle/>
          <a:p>
            <a:r>
              <a:rPr lang="en-AU" sz="3200" b="1" dirty="0">
                <a:latin typeface="Gotham Book Regular"/>
              </a:rPr>
              <a:t>Electricity Sector Climate Information Project (ESCI</a:t>
            </a:r>
            <a:r>
              <a:rPr lang="en-AU" sz="3600" b="1" dirty="0">
                <a:latin typeface="Gotham Book Regular"/>
              </a:rPr>
              <a:t>): </a:t>
            </a:r>
            <a:r>
              <a:rPr lang="en-AU" sz="3200" b="1" dirty="0">
                <a:latin typeface="Gotham Book Regular"/>
              </a:rPr>
              <a:t>Overview</a:t>
            </a:r>
            <a:endParaRPr lang="en-US" sz="3200" b="1" dirty="0">
              <a:latin typeface="Gotham Book Regular"/>
            </a:endParaRPr>
          </a:p>
        </p:txBody>
      </p:sp>
    </p:spTree>
    <p:extLst>
      <p:ext uri="{BB962C8B-B14F-4D97-AF65-F5344CB8AC3E}">
        <p14:creationId xmlns:p14="http://schemas.microsoft.com/office/powerpoint/2010/main" val="149415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9DE2-1925-AE42-995B-6B8331F11ABA}"/>
              </a:ext>
            </a:extLst>
          </p:cNvPr>
          <p:cNvSpPr>
            <a:spLocks noGrp="1"/>
          </p:cNvSpPr>
          <p:nvPr>
            <p:ph type="title"/>
          </p:nvPr>
        </p:nvSpPr>
        <p:spPr>
          <a:xfrm>
            <a:off x="838200" y="365125"/>
            <a:ext cx="10515600" cy="904875"/>
          </a:xfrm>
        </p:spPr>
        <p:txBody>
          <a:bodyPr wrap="square" anchor="ctr">
            <a:normAutofit/>
          </a:bodyPr>
          <a:lstStyle/>
          <a:p>
            <a:r>
              <a:rPr lang="en-AU" dirty="0"/>
              <a:t>Heavy rainfall events are becoming more intense</a:t>
            </a:r>
          </a:p>
        </p:txBody>
      </p:sp>
      <p:sp>
        <p:nvSpPr>
          <p:cNvPr id="4" name="Content Placeholder 3">
            <a:extLst>
              <a:ext uri="{FF2B5EF4-FFF2-40B4-BE49-F238E27FC236}">
                <a16:creationId xmlns:a16="http://schemas.microsoft.com/office/drawing/2014/main" id="{3424B22C-1104-D147-907A-F1A0B025A761}"/>
              </a:ext>
            </a:extLst>
          </p:cNvPr>
          <p:cNvSpPr>
            <a:spLocks noGrp="1"/>
          </p:cNvSpPr>
          <p:nvPr>
            <p:ph sz="half" idx="2"/>
          </p:nvPr>
        </p:nvSpPr>
        <p:spPr>
          <a:xfrm>
            <a:off x="6172200" y="1825625"/>
            <a:ext cx="5181600" cy="4351338"/>
          </a:xfrm>
        </p:spPr>
        <p:txBody>
          <a:bodyPr wrap="square" anchor="t">
            <a:normAutofit/>
          </a:bodyPr>
          <a:lstStyle/>
          <a:p>
            <a:r>
              <a:rPr lang="en-AU" dirty="0"/>
              <a:t>Intensity of short-duration (hourly) extreme rainfall events has increased by around 10 per cent or more in some regions</a:t>
            </a:r>
          </a:p>
          <a:p>
            <a:r>
              <a:rPr lang="en-AU" dirty="0"/>
              <a:t>As the climate warms, heavy rainfall events are expected to continue to become more intense </a:t>
            </a:r>
          </a:p>
          <a:p>
            <a:pPr marL="0" indent="0">
              <a:buNone/>
            </a:pPr>
            <a:r>
              <a:rPr lang="en-AU" dirty="0"/>
              <a:t> </a:t>
            </a:r>
          </a:p>
          <a:p>
            <a:endParaRPr lang="en-AU" sz="2600" dirty="0"/>
          </a:p>
          <a:p>
            <a:endParaRPr lang="en-AU" sz="2600" dirty="0"/>
          </a:p>
          <a:p>
            <a:endParaRPr lang="en-AU" sz="2600" dirty="0"/>
          </a:p>
        </p:txBody>
      </p:sp>
      <p:pic>
        <p:nvPicPr>
          <p:cNvPr id="4098" name="Picture 2" descr="Resilience and reliability for electricity networks">
            <a:extLst>
              <a:ext uri="{FF2B5EF4-FFF2-40B4-BE49-F238E27FC236}">
                <a16:creationId xmlns:a16="http://schemas.microsoft.com/office/drawing/2014/main" id="{A447A4DD-8552-5840-87AD-A34C2EDE5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436805" cy="296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38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6CE2-1C93-403C-8E00-86BFEF229DF0}"/>
              </a:ext>
            </a:extLst>
          </p:cNvPr>
          <p:cNvSpPr>
            <a:spLocks noGrp="1"/>
          </p:cNvSpPr>
          <p:nvPr>
            <p:ph type="title"/>
          </p:nvPr>
        </p:nvSpPr>
        <p:spPr>
          <a:xfrm>
            <a:off x="839255" y="136525"/>
            <a:ext cx="9001779" cy="1189039"/>
          </a:xfrm>
        </p:spPr>
        <p:txBody>
          <a:bodyPr>
            <a:normAutofit/>
          </a:bodyPr>
          <a:lstStyle/>
          <a:p>
            <a:r>
              <a:rPr lang="en-AU" dirty="0"/>
              <a:t>Electricity sector vulnerabilities</a:t>
            </a:r>
          </a:p>
        </p:txBody>
      </p:sp>
      <p:sp>
        <p:nvSpPr>
          <p:cNvPr id="4" name="Slide Number Placeholder 3">
            <a:extLst>
              <a:ext uri="{FF2B5EF4-FFF2-40B4-BE49-F238E27FC236}">
                <a16:creationId xmlns:a16="http://schemas.microsoft.com/office/drawing/2014/main" id="{ACDE633A-CCCD-4934-B71D-EF0F85C48CFE}"/>
              </a:ext>
            </a:extLst>
          </p:cNvPr>
          <p:cNvSpPr>
            <a:spLocks noGrp="1"/>
          </p:cNvSpPr>
          <p:nvPr>
            <p:ph type="sldNum" sz="quarter" idx="12"/>
          </p:nvPr>
        </p:nvSpPr>
        <p:spPr/>
        <p:txBody>
          <a:bodyPr/>
          <a:lstStyle/>
          <a:p>
            <a:fld id="{4EC81F68-4976-451A-B2E9-79BCBD2F70CC}" type="slidenum">
              <a:rPr lang="en-AU" smtClean="0"/>
              <a:t>11</a:t>
            </a:fld>
            <a:endParaRPr lang="en-AU" dirty="0"/>
          </a:p>
        </p:txBody>
      </p:sp>
      <p:graphicFrame>
        <p:nvGraphicFramePr>
          <p:cNvPr id="3" name="Table 2">
            <a:extLst>
              <a:ext uri="{FF2B5EF4-FFF2-40B4-BE49-F238E27FC236}">
                <a16:creationId xmlns:a16="http://schemas.microsoft.com/office/drawing/2014/main" id="{38ED6B06-7E66-45D2-B3BB-A35DD73BF947}"/>
              </a:ext>
            </a:extLst>
          </p:cNvPr>
          <p:cNvGraphicFramePr>
            <a:graphicFrameLocks noGrp="1"/>
          </p:cNvGraphicFramePr>
          <p:nvPr>
            <p:extLst>
              <p:ext uri="{D42A27DB-BD31-4B8C-83A1-F6EECF244321}">
                <p14:modId xmlns:p14="http://schemas.microsoft.com/office/powerpoint/2010/main" val="196622195"/>
              </p:ext>
            </p:extLst>
          </p:nvPr>
        </p:nvGraphicFramePr>
        <p:xfrm>
          <a:off x="889936" y="1220612"/>
          <a:ext cx="10583466" cy="5335437"/>
        </p:xfrm>
        <a:graphic>
          <a:graphicData uri="http://schemas.openxmlformats.org/drawingml/2006/table">
            <a:tbl>
              <a:tblPr firstRow="1" firstCol="1" bandRow="1">
                <a:tableStyleId>{9D7B26C5-4107-4FEC-AEDC-1716B250A1EF}</a:tableStyleId>
              </a:tblPr>
              <a:tblGrid>
                <a:gridCol w="2878500">
                  <a:extLst>
                    <a:ext uri="{9D8B030D-6E8A-4147-A177-3AD203B41FA5}">
                      <a16:colId xmlns:a16="http://schemas.microsoft.com/office/drawing/2014/main" val="2036429400"/>
                    </a:ext>
                  </a:extLst>
                </a:gridCol>
                <a:gridCol w="7704966">
                  <a:extLst>
                    <a:ext uri="{9D8B030D-6E8A-4147-A177-3AD203B41FA5}">
                      <a16:colId xmlns:a16="http://schemas.microsoft.com/office/drawing/2014/main" val="3422108133"/>
                    </a:ext>
                  </a:extLst>
                </a:gridCol>
              </a:tblGrid>
              <a:tr h="415544">
                <a:tc>
                  <a:txBody>
                    <a:bodyPr/>
                    <a:lstStyle/>
                    <a:p>
                      <a:pPr>
                        <a:lnSpc>
                          <a:spcPct val="107000"/>
                        </a:lnSpc>
                        <a:spcAft>
                          <a:spcPts val="0"/>
                        </a:spcAft>
                      </a:pPr>
                      <a:r>
                        <a:rPr lang="en-AU" sz="2000" b="1" i="0" u="none" strike="noStrike" kern="1200" dirty="0">
                          <a:solidFill>
                            <a:srgbClr val="000000"/>
                          </a:solidFill>
                          <a:effectLst/>
                          <a:latin typeface="Gotham Book Regular" panose="02000603040000020004"/>
                          <a:ea typeface="+mn-ea"/>
                          <a:cs typeface="+mn-cs"/>
                        </a:rPr>
                        <a:t>Hazard</a:t>
                      </a:r>
                      <a:r>
                        <a:rPr lang="en-AU" sz="2700" dirty="0">
                          <a:effectLst/>
                        </a:rPr>
                        <a:t> </a:t>
                      </a:r>
                      <a:endParaRPr lang="en-AU"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tc>
                <a:tc>
                  <a:txBody>
                    <a:bodyPr/>
                    <a:lstStyle/>
                    <a:p>
                      <a:pPr>
                        <a:lnSpc>
                          <a:spcPct val="107000"/>
                        </a:lnSpc>
                        <a:spcAft>
                          <a:spcPts val="0"/>
                        </a:spcAft>
                      </a:pPr>
                      <a:r>
                        <a:rPr lang="en-AU" sz="2000" b="1" i="0" u="none" strike="noStrike" kern="1200" dirty="0">
                          <a:solidFill>
                            <a:srgbClr val="000000"/>
                          </a:solidFill>
                          <a:effectLst/>
                          <a:latin typeface="Gotham Book Regular" panose="02000603040000020004"/>
                          <a:ea typeface="+mn-ea"/>
                          <a:cs typeface="+mn-cs"/>
                        </a:rPr>
                        <a:t>     System</a:t>
                      </a:r>
                      <a:r>
                        <a:rPr lang="en-AU" sz="2700" b="1" dirty="0">
                          <a:effectLst/>
                        </a:rPr>
                        <a:t> </a:t>
                      </a:r>
                      <a:r>
                        <a:rPr lang="en-AU" sz="2000" b="1" i="0" u="none" strike="noStrike" kern="1200" dirty="0">
                          <a:solidFill>
                            <a:srgbClr val="000000"/>
                          </a:solidFill>
                          <a:effectLst/>
                          <a:latin typeface="Gotham Book Regular" panose="02000603040000020004"/>
                          <a:ea typeface="+mn-ea"/>
                          <a:cs typeface="+mn-cs"/>
                        </a:rPr>
                        <a:t>exposure</a:t>
                      </a:r>
                    </a:p>
                  </a:txBody>
                  <a:tcPr marL="68453" marR="68453" marT="0" marB="0"/>
                </a:tc>
                <a:extLst>
                  <a:ext uri="{0D108BD9-81ED-4DB2-BD59-A6C34878D82A}">
                    <a16:rowId xmlns:a16="http://schemas.microsoft.com/office/drawing/2014/main" val="2258419161"/>
                  </a:ext>
                </a:extLst>
              </a:tr>
              <a:tr h="1065261">
                <a:tc>
                  <a:txBody>
                    <a:bodyPr/>
                    <a:lstStyle/>
                    <a:p>
                      <a:pPr>
                        <a:lnSpc>
                          <a:spcPct val="107000"/>
                        </a:lnSpc>
                        <a:spcAft>
                          <a:spcPts val="0"/>
                        </a:spcAft>
                      </a:pPr>
                      <a:r>
                        <a:rPr lang="en-AU" sz="1800" b="0" i="0" u="none" strike="noStrike" kern="1200" dirty="0">
                          <a:solidFill>
                            <a:srgbClr val="000000"/>
                          </a:solidFill>
                          <a:effectLst/>
                          <a:latin typeface="Gotham Book Regular" panose="02000603040000020004"/>
                          <a:ea typeface="+mn-ea"/>
                          <a:cs typeface="+mn-cs"/>
                        </a:rPr>
                        <a:t>Temperature</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solidFill>
                      <a:srgbClr val="B9D1CB">
                        <a:alpha val="20000"/>
                      </a:srgbClr>
                    </a:solidFill>
                  </a:tcPr>
                </a:tc>
                <a:tc>
                  <a:txBody>
                    <a:bodyPr/>
                    <a:lstStyle/>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Reduces generator and network capacity, and increases failure rates while increasing cooling load demand.</a:t>
                      </a:r>
                    </a:p>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Increases electrical asset deterioration, increasing failure rates or maintenance/replacement costs.</a:t>
                      </a:r>
                    </a:p>
                  </a:txBody>
                  <a:tcPr marL="68453" marR="68453" marT="0" marB="0">
                    <a:solidFill>
                      <a:srgbClr val="B9D1CB">
                        <a:alpha val="20000"/>
                      </a:srgbClr>
                    </a:solidFill>
                  </a:tcPr>
                </a:tc>
                <a:extLst>
                  <a:ext uri="{0D108BD9-81ED-4DB2-BD59-A6C34878D82A}">
                    <a16:rowId xmlns:a16="http://schemas.microsoft.com/office/drawing/2014/main" val="2642735313"/>
                  </a:ext>
                </a:extLst>
              </a:tr>
              <a:tr h="903035">
                <a:tc>
                  <a:txBody>
                    <a:bodyPr/>
                    <a:lstStyle/>
                    <a:p>
                      <a:pPr>
                        <a:lnSpc>
                          <a:spcPct val="107000"/>
                        </a:lnSpc>
                        <a:spcAft>
                          <a:spcPts val="0"/>
                        </a:spcAft>
                      </a:pPr>
                      <a:r>
                        <a:rPr lang="en-AU" sz="1800" b="0" i="0" u="none" strike="noStrike" kern="1200" dirty="0">
                          <a:solidFill>
                            <a:srgbClr val="000000"/>
                          </a:solidFill>
                          <a:effectLst/>
                          <a:latin typeface="Gotham Book Regular" panose="02000603040000020004"/>
                          <a:ea typeface="+mn-ea"/>
                          <a:cs typeface="+mn-cs"/>
                        </a:rPr>
                        <a:t>Bushfire</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tc>
                <a:tc>
                  <a:txBody>
                    <a:bodyPr/>
                    <a:lstStyle/>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Threat to all assets; smoke and heat represent high operational risk to transmission lines.</a:t>
                      </a:r>
                    </a:p>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Requires consideration in line route selection and design.</a:t>
                      </a:r>
                    </a:p>
                  </a:txBody>
                  <a:tcPr marL="68453" marR="68453" marT="0" marB="0"/>
                </a:tc>
                <a:extLst>
                  <a:ext uri="{0D108BD9-81ED-4DB2-BD59-A6C34878D82A}">
                    <a16:rowId xmlns:a16="http://schemas.microsoft.com/office/drawing/2014/main" val="3323983445"/>
                  </a:ext>
                </a:extLst>
              </a:tr>
              <a:tr h="816037">
                <a:tc>
                  <a:txBody>
                    <a:bodyPr/>
                    <a:lstStyle/>
                    <a:p>
                      <a:pPr>
                        <a:lnSpc>
                          <a:spcPct val="107000"/>
                        </a:lnSpc>
                        <a:spcAft>
                          <a:spcPts val="0"/>
                        </a:spcAft>
                      </a:pPr>
                      <a:r>
                        <a:rPr lang="en-AU" sz="1800" b="0" i="0" u="none" strike="noStrike" kern="1200" dirty="0">
                          <a:solidFill>
                            <a:srgbClr val="000000"/>
                          </a:solidFill>
                          <a:effectLst/>
                          <a:latin typeface="Gotham Book Regular" panose="02000603040000020004"/>
                          <a:ea typeface="+mn-ea"/>
                          <a:cs typeface="+mn-cs"/>
                        </a:rPr>
                        <a:t>Wind</a:t>
                      </a:r>
                      <a:r>
                        <a:rPr lang="en-AU" sz="1800" dirty="0">
                          <a:effectLst/>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solidFill>
                      <a:srgbClr val="B9D1CB">
                        <a:alpha val="20000"/>
                      </a:srgbClr>
                    </a:solidFill>
                  </a:tcPr>
                </a:tc>
                <a:tc>
                  <a:txBody>
                    <a:bodyPr/>
                    <a:lstStyle/>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Affects wind generation output, plant profitability and design specifications.</a:t>
                      </a:r>
                    </a:p>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Implications for network capacity assessments, design specifications and failure rates.</a:t>
                      </a:r>
                    </a:p>
                  </a:txBody>
                  <a:tcPr marL="68453" marR="68453" marT="0" marB="0">
                    <a:solidFill>
                      <a:srgbClr val="B9D1CB">
                        <a:alpha val="20000"/>
                      </a:srgbClr>
                    </a:solidFill>
                  </a:tcPr>
                </a:tc>
                <a:extLst>
                  <a:ext uri="{0D108BD9-81ED-4DB2-BD59-A6C34878D82A}">
                    <a16:rowId xmlns:a16="http://schemas.microsoft.com/office/drawing/2014/main" val="3969838950"/>
                  </a:ext>
                </a:extLst>
              </a:tr>
              <a:tr h="622612">
                <a:tc>
                  <a:txBody>
                    <a:bodyPr/>
                    <a:lstStyle/>
                    <a:p>
                      <a:pPr>
                        <a:lnSpc>
                          <a:spcPct val="107000"/>
                        </a:lnSpc>
                        <a:spcAft>
                          <a:spcPts val="0"/>
                        </a:spcAft>
                        <a:tabLst>
                          <a:tab pos="457200" algn="l"/>
                        </a:tabLst>
                      </a:pPr>
                      <a:r>
                        <a:rPr lang="en-AU" sz="1800" b="0" i="0" u="none" strike="noStrike" kern="1200" dirty="0">
                          <a:solidFill>
                            <a:srgbClr val="000000"/>
                          </a:solidFill>
                          <a:effectLst/>
                          <a:latin typeface="Gotham Book Regular" panose="02000603040000020004"/>
                          <a:ea typeface="+mn-ea"/>
                          <a:cs typeface="+mn-cs"/>
                        </a:rPr>
                        <a:t>Precipitation / Dam inflows  </a:t>
                      </a:r>
                    </a:p>
                  </a:txBody>
                  <a:tcPr marL="68453" marR="68453" marT="0" marB="0"/>
                </a:tc>
                <a:tc>
                  <a:txBody>
                    <a:bodyPr/>
                    <a:lstStyle/>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Reduces water for hydro generation and for cooling of thermal coal plants.</a:t>
                      </a:r>
                    </a:p>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Increases requirement for desalination loads.</a:t>
                      </a:r>
                    </a:p>
                  </a:txBody>
                  <a:tcPr marL="68453" marR="68453" marT="0" marB="0"/>
                </a:tc>
                <a:extLst>
                  <a:ext uri="{0D108BD9-81ED-4DB2-BD59-A6C34878D82A}">
                    <a16:rowId xmlns:a16="http://schemas.microsoft.com/office/drawing/2014/main" val="3028139917"/>
                  </a:ext>
                </a:extLst>
              </a:tr>
              <a:tr h="680297">
                <a:tc>
                  <a:txBody>
                    <a:bodyPr/>
                    <a:lstStyle/>
                    <a:p>
                      <a:pPr>
                        <a:lnSpc>
                          <a:spcPct val="107000"/>
                        </a:lnSpc>
                        <a:spcAft>
                          <a:spcPts val="0"/>
                        </a:spcAft>
                        <a:tabLst>
                          <a:tab pos="457200" algn="l"/>
                        </a:tabLst>
                      </a:pPr>
                      <a:r>
                        <a:rPr lang="en-AU" sz="1800" b="0" i="0" u="none" strike="noStrike" kern="1200" dirty="0">
                          <a:solidFill>
                            <a:srgbClr val="000000"/>
                          </a:solidFill>
                          <a:effectLst/>
                          <a:latin typeface="Gotham Book Regular" panose="02000603040000020004"/>
                          <a:ea typeface="+mn-ea"/>
                          <a:cs typeface="+mn-cs"/>
                        </a:rPr>
                        <a:t>Coastal inundation</a:t>
                      </a:r>
                    </a:p>
                  </a:txBody>
                  <a:tcPr marL="68453" marR="68453" marT="0" marB="0">
                    <a:solidFill>
                      <a:srgbClr val="B9D1CB">
                        <a:alpha val="20000"/>
                      </a:srgbClr>
                    </a:solidFill>
                  </a:tcPr>
                </a:tc>
                <a:tc>
                  <a:txBody>
                    <a:bodyPr/>
                    <a:lstStyle/>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Some low-lying generation, distribution and transmission assets may be affected. (Not considered by the ESCI project.)</a:t>
                      </a:r>
                    </a:p>
                  </a:txBody>
                  <a:tcPr marL="68453" marR="68453" marT="0" marB="0">
                    <a:solidFill>
                      <a:srgbClr val="B9D1CB">
                        <a:alpha val="20000"/>
                      </a:srgbClr>
                    </a:solidFill>
                  </a:tcPr>
                </a:tc>
                <a:extLst>
                  <a:ext uri="{0D108BD9-81ED-4DB2-BD59-A6C34878D82A}">
                    <a16:rowId xmlns:a16="http://schemas.microsoft.com/office/drawing/2014/main" val="407339514"/>
                  </a:ext>
                </a:extLst>
              </a:tr>
              <a:tr h="680297">
                <a:tc>
                  <a:txBody>
                    <a:bodyPr/>
                    <a:lstStyle/>
                    <a:p>
                      <a:pPr>
                        <a:lnSpc>
                          <a:spcPct val="107000"/>
                        </a:lnSpc>
                        <a:spcAft>
                          <a:spcPts val="0"/>
                        </a:spcAft>
                        <a:tabLst>
                          <a:tab pos="457200" algn="l"/>
                        </a:tabLst>
                      </a:pPr>
                      <a:r>
                        <a:rPr lang="en-AU" sz="1800" b="0" i="0" u="none" strike="noStrike" kern="1200" dirty="0">
                          <a:solidFill>
                            <a:srgbClr val="000000"/>
                          </a:solidFill>
                          <a:effectLst/>
                          <a:latin typeface="Gotham Book Regular" panose="02000603040000020004"/>
                          <a:ea typeface="+mn-ea"/>
                          <a:cs typeface="+mn-cs"/>
                        </a:rPr>
                        <a:t>Extreme</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0" i="0" u="none" strike="noStrike" kern="1200" dirty="0">
                          <a:solidFill>
                            <a:srgbClr val="000000"/>
                          </a:solidFill>
                          <a:effectLst/>
                          <a:latin typeface="Gotham Book Regular" panose="02000603040000020004"/>
                          <a:ea typeface="+mn-ea"/>
                          <a:cs typeface="+mn-cs"/>
                        </a:rPr>
                        <a:t>and</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0" i="0" u="none" strike="noStrike" kern="1200" dirty="0">
                          <a:solidFill>
                            <a:srgbClr val="000000"/>
                          </a:solidFill>
                          <a:effectLst/>
                          <a:latin typeface="Gotham Book Regular" panose="02000603040000020004"/>
                          <a:ea typeface="+mn-ea"/>
                          <a:cs typeface="+mn-cs"/>
                        </a:rPr>
                        <a:t>compound</a:t>
                      </a:r>
                      <a:r>
                        <a:rPr lang="en-AU" sz="1800" b="0" dirty="0">
                          <a:effectLst/>
                          <a:latin typeface="Calibri" panose="020F0502020204030204" pitchFamily="34" charset="0"/>
                          <a:ea typeface="Calibri" panose="020F0502020204030204" pitchFamily="34" charset="0"/>
                          <a:cs typeface="Times New Roman" panose="02020603050405020304" pitchFamily="18" charset="0"/>
                        </a:rPr>
                        <a:t> </a:t>
                      </a:r>
                      <a:r>
                        <a:rPr lang="en-AU" sz="1800" b="0" i="0" u="none" strike="noStrike" kern="1200" dirty="0">
                          <a:solidFill>
                            <a:srgbClr val="000000"/>
                          </a:solidFill>
                          <a:effectLst/>
                          <a:latin typeface="Gotham Book Regular" panose="02000603040000020004"/>
                          <a:ea typeface="+mn-ea"/>
                          <a:cs typeface="+mn-cs"/>
                        </a:rPr>
                        <a:t>events</a:t>
                      </a:r>
                    </a:p>
                  </a:txBody>
                  <a:tcPr marL="68453" marR="68453" marT="0" marB="0">
                    <a:noFill/>
                  </a:tcPr>
                </a:tc>
                <a:tc>
                  <a:txBody>
                    <a:bodyPr/>
                    <a:lstStyle/>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Widespread impacts on all assets.</a:t>
                      </a:r>
                    </a:p>
                    <a:p>
                      <a:pPr marL="285750" indent="-285750">
                        <a:lnSpc>
                          <a:spcPct val="107000"/>
                        </a:lnSpc>
                        <a:spcAft>
                          <a:spcPts val="0"/>
                        </a:spcAft>
                        <a:buFont typeface="Arial" panose="020B0604020202020204" pitchFamily="34" charset="0"/>
                        <a:buChar char="•"/>
                      </a:pPr>
                      <a:r>
                        <a:rPr lang="en-AU" sz="1800" b="0" i="0" u="none" strike="noStrike" kern="1200" dirty="0">
                          <a:solidFill>
                            <a:srgbClr val="000000"/>
                          </a:solidFill>
                          <a:effectLst/>
                          <a:latin typeface="Gotham Book Regular" panose="02000603040000020004"/>
                          <a:ea typeface="+mn-ea"/>
                          <a:cs typeface="+mn-cs"/>
                        </a:rPr>
                        <a:t>Vulnerability is time-dependent: during, aftermath, recovery. </a:t>
                      </a:r>
                    </a:p>
                  </a:txBody>
                  <a:tcPr marL="68453" marR="68453" marT="0" marB="0">
                    <a:noFill/>
                  </a:tcPr>
                </a:tc>
                <a:extLst>
                  <a:ext uri="{0D108BD9-81ED-4DB2-BD59-A6C34878D82A}">
                    <a16:rowId xmlns:a16="http://schemas.microsoft.com/office/drawing/2014/main" val="1988838861"/>
                  </a:ext>
                </a:extLst>
              </a:tr>
            </a:tbl>
          </a:graphicData>
        </a:graphic>
      </p:graphicFrame>
    </p:spTree>
    <p:extLst>
      <p:ext uri="{BB962C8B-B14F-4D97-AF65-F5344CB8AC3E}">
        <p14:creationId xmlns:p14="http://schemas.microsoft.com/office/powerpoint/2010/main" val="159991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a:lstStyle/>
          <a:p>
            <a:r>
              <a:rPr lang="en-AU" dirty="0"/>
              <a:t>Electricity sector vulnerabilities: Temperature (1)</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idx="1"/>
          </p:nvPr>
        </p:nvSpPr>
        <p:spPr/>
        <p:txBody>
          <a:bodyPr/>
          <a:lstStyle/>
          <a:p>
            <a:r>
              <a:rPr lang="en-AU" dirty="0"/>
              <a:t>Low temperatures drive increases in heating loads, and high temperatures drive increases in cooling loads</a:t>
            </a:r>
          </a:p>
          <a:p>
            <a:r>
              <a:rPr lang="en-AU" dirty="0"/>
              <a:t>Network assets are rated for operating temperatures; increasing temperatures decrease available network capacity</a:t>
            </a:r>
          </a:p>
          <a:p>
            <a:r>
              <a:rPr lang="en-AU" dirty="0"/>
              <a:t>Overhead transmission lines sag in heat</a:t>
            </a:r>
          </a:p>
          <a:p>
            <a:r>
              <a:rPr lang="en-AU" dirty="0"/>
              <a:t>Some assets (thermal generation, station equipment, and cables) have capacity reductions at high temperature</a:t>
            </a:r>
          </a:p>
          <a:p>
            <a:r>
              <a:rPr lang="en-AU" dirty="0"/>
              <a:t>Many network components have greater failure rates at high temperature</a:t>
            </a:r>
          </a:p>
          <a:p>
            <a:endParaRPr lang="en-AU" dirty="0"/>
          </a:p>
        </p:txBody>
      </p:sp>
    </p:spTree>
    <p:extLst>
      <p:ext uri="{BB962C8B-B14F-4D97-AF65-F5344CB8AC3E}">
        <p14:creationId xmlns:p14="http://schemas.microsoft.com/office/powerpoint/2010/main" val="199753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7C08-DAE8-D748-AFED-DE6D995372E4}"/>
              </a:ext>
            </a:extLst>
          </p:cNvPr>
          <p:cNvSpPr>
            <a:spLocks noGrp="1"/>
          </p:cNvSpPr>
          <p:nvPr>
            <p:ph type="title"/>
          </p:nvPr>
        </p:nvSpPr>
        <p:spPr/>
        <p:txBody>
          <a:bodyPr/>
          <a:lstStyle/>
          <a:p>
            <a:r>
              <a:rPr lang="en-AU" dirty="0"/>
              <a:t>Electricity sector vulnerabilities: Temperature (2)</a:t>
            </a:r>
          </a:p>
        </p:txBody>
      </p:sp>
      <p:sp>
        <p:nvSpPr>
          <p:cNvPr id="4" name="Rectangle 3">
            <a:extLst>
              <a:ext uri="{FF2B5EF4-FFF2-40B4-BE49-F238E27FC236}">
                <a16:creationId xmlns:a16="http://schemas.microsoft.com/office/drawing/2014/main" id="{5014DCC8-13BF-2849-B006-C1EA4BD64584}"/>
              </a:ext>
            </a:extLst>
          </p:cNvPr>
          <p:cNvSpPr/>
          <p:nvPr/>
        </p:nvSpPr>
        <p:spPr>
          <a:xfrm>
            <a:off x="6096000" y="1741002"/>
            <a:ext cx="4972050" cy="2677656"/>
          </a:xfrm>
          <a:prstGeom prst="rect">
            <a:avLst/>
          </a:prstGeom>
        </p:spPr>
        <p:txBody>
          <a:bodyPr wrap="square">
            <a:spAutoFit/>
          </a:bodyPr>
          <a:lstStyle/>
          <a:p>
            <a:r>
              <a:rPr lang="en-AU" sz="2400" dirty="0">
                <a:solidFill>
                  <a:srgbClr val="000000"/>
                </a:solidFill>
                <a:latin typeface="Gotham Book Regular" panose="02000603040000020004"/>
              </a:rPr>
              <a:t>Temperatures during peak demand periods likely to increase in future</a:t>
            </a:r>
          </a:p>
          <a:p>
            <a:endParaRPr lang="en-AU" sz="2400" dirty="0">
              <a:solidFill>
                <a:srgbClr val="000000"/>
              </a:solidFill>
              <a:latin typeface="Gotham Book Regular" panose="02000603040000020004"/>
            </a:endParaRPr>
          </a:p>
          <a:p>
            <a:r>
              <a:rPr lang="en-AU" sz="2400" dirty="0">
                <a:solidFill>
                  <a:srgbClr val="000000"/>
                </a:solidFill>
                <a:latin typeface="Gotham Book Regular" panose="02000603040000020004"/>
              </a:rPr>
              <a:t>During peak demand periods:</a:t>
            </a:r>
          </a:p>
          <a:p>
            <a:pPr marL="342900" indent="-342900">
              <a:buFont typeface="Arial" panose="020B0604020202020204" pitchFamily="34" charset="0"/>
              <a:buChar char="•"/>
            </a:pPr>
            <a:r>
              <a:rPr lang="en-AU" sz="2400" dirty="0">
                <a:solidFill>
                  <a:srgbClr val="000000"/>
                </a:solidFill>
                <a:latin typeface="Gotham Book Regular" panose="02000603040000020004"/>
              </a:rPr>
              <a:t>Wind farm output likely to </a:t>
            </a:r>
            <a:r>
              <a:rPr lang="en-AU" sz="2400" b="1" dirty="0">
                <a:solidFill>
                  <a:srgbClr val="000000"/>
                </a:solidFill>
                <a:latin typeface="Gotham Book Regular" panose="02000603040000020004"/>
              </a:rPr>
              <a:t>decline</a:t>
            </a:r>
          </a:p>
          <a:p>
            <a:pPr marL="342900" indent="-342900">
              <a:buFont typeface="Arial" panose="020B0604020202020204" pitchFamily="34" charset="0"/>
              <a:buChar char="•"/>
            </a:pPr>
            <a:r>
              <a:rPr lang="en-AU" sz="2400" dirty="0">
                <a:solidFill>
                  <a:srgbClr val="000000"/>
                </a:solidFill>
                <a:latin typeface="Gotham Book Regular" panose="02000603040000020004"/>
              </a:rPr>
              <a:t>Solar farm output likely to </a:t>
            </a:r>
            <a:r>
              <a:rPr lang="en-AU" sz="2400" b="1" dirty="0">
                <a:solidFill>
                  <a:srgbClr val="000000"/>
                </a:solidFill>
                <a:latin typeface="Gotham Book Regular" panose="02000603040000020004"/>
              </a:rPr>
              <a:t>decrease slightly</a:t>
            </a:r>
          </a:p>
        </p:txBody>
      </p:sp>
      <p:pic>
        <p:nvPicPr>
          <p:cNvPr id="8" name="Content Placeholder 5">
            <a:extLst>
              <a:ext uri="{FF2B5EF4-FFF2-40B4-BE49-F238E27FC236}">
                <a16:creationId xmlns:a16="http://schemas.microsoft.com/office/drawing/2014/main" id="{B749C8EE-C18E-014F-98B9-5002112DDD51}"/>
              </a:ext>
            </a:extLst>
          </p:cNvPr>
          <p:cNvPicPr>
            <a:picLocks/>
          </p:cNvPicPr>
          <p:nvPr/>
        </p:nvPicPr>
        <p:blipFill rotWithShape="1">
          <a:blip r:embed="rId3">
            <a:extLst>
              <a:ext uri="{28A0092B-C50C-407E-A947-70E740481C1C}">
                <a14:useLocalDpi xmlns:a14="http://schemas.microsoft.com/office/drawing/2010/main" val="0"/>
              </a:ext>
            </a:extLst>
          </a:blip>
          <a:srcRect t="15376" b="10126"/>
          <a:stretch/>
        </p:blipFill>
        <p:spPr bwMode="auto">
          <a:xfrm>
            <a:off x="838198" y="1648133"/>
            <a:ext cx="4972049" cy="356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spTree>
    <p:extLst>
      <p:ext uri="{BB962C8B-B14F-4D97-AF65-F5344CB8AC3E}">
        <p14:creationId xmlns:p14="http://schemas.microsoft.com/office/powerpoint/2010/main" val="38217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7C08-DAE8-D748-AFED-DE6D995372E4}"/>
              </a:ext>
            </a:extLst>
          </p:cNvPr>
          <p:cNvSpPr>
            <a:spLocks noGrp="1"/>
          </p:cNvSpPr>
          <p:nvPr>
            <p:ph type="title"/>
          </p:nvPr>
        </p:nvSpPr>
        <p:spPr/>
        <p:txBody>
          <a:bodyPr/>
          <a:lstStyle/>
          <a:p>
            <a:r>
              <a:rPr lang="en-AU" dirty="0"/>
              <a:t>Electricity sector vulnerabilities: Temperature (3)</a:t>
            </a:r>
          </a:p>
        </p:txBody>
      </p:sp>
      <p:pic>
        <p:nvPicPr>
          <p:cNvPr id="9218" name="Picture 2" descr="The recent warming can only be explained by human-caused emissions.  Line chart which shows Australian average annual temperature, observed and simulated from global climate models (1910-2040).   Simulated temperatures from 2020-2040 are higher than both average annual temperatures (2000-2019).  For a full description of this figure please contact: CSIROEnquiries@csiro.au">
            <a:extLst>
              <a:ext uri="{FF2B5EF4-FFF2-40B4-BE49-F238E27FC236}">
                <a16:creationId xmlns:a16="http://schemas.microsoft.com/office/drawing/2014/main" id="{BD1A123D-A51C-244F-A9F8-355224A55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58" y="1084708"/>
            <a:ext cx="7801867" cy="5404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7C4F1A-72ED-7B42-ADF0-91358A54734A}"/>
              </a:ext>
            </a:extLst>
          </p:cNvPr>
          <p:cNvSpPr txBox="1"/>
          <p:nvPr/>
        </p:nvSpPr>
        <p:spPr>
          <a:xfrm>
            <a:off x="8324225" y="1979370"/>
            <a:ext cx="3287375" cy="369332"/>
          </a:xfrm>
          <a:prstGeom prst="rect">
            <a:avLst/>
          </a:prstGeom>
          <a:noFill/>
        </p:spPr>
        <p:txBody>
          <a:bodyPr wrap="none" rtlCol="0">
            <a:spAutoFit/>
          </a:bodyPr>
          <a:lstStyle/>
          <a:p>
            <a:r>
              <a:rPr lang="en-AU" dirty="0"/>
              <a:t>Temperatures past and projected</a:t>
            </a:r>
          </a:p>
        </p:txBody>
      </p:sp>
      <p:sp>
        <p:nvSpPr>
          <p:cNvPr id="4" name="Arrow: Down 3">
            <a:extLst>
              <a:ext uri="{FF2B5EF4-FFF2-40B4-BE49-F238E27FC236}">
                <a16:creationId xmlns:a16="http://schemas.microsoft.com/office/drawing/2014/main" id="{46A75F42-CD3D-4B7C-8389-3A3BA1314A43}"/>
              </a:ext>
            </a:extLst>
          </p:cNvPr>
          <p:cNvSpPr/>
          <p:nvPr/>
        </p:nvSpPr>
        <p:spPr>
          <a:xfrm rot="18744692">
            <a:off x="6679726" y="2338628"/>
            <a:ext cx="45719"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Arrow: Down 6">
            <a:extLst>
              <a:ext uri="{FF2B5EF4-FFF2-40B4-BE49-F238E27FC236}">
                <a16:creationId xmlns:a16="http://schemas.microsoft.com/office/drawing/2014/main" id="{C28A3DB8-4AA4-4406-BB40-7F23216B4B20}"/>
              </a:ext>
            </a:extLst>
          </p:cNvPr>
          <p:cNvSpPr/>
          <p:nvPr/>
        </p:nvSpPr>
        <p:spPr>
          <a:xfrm rot="18744692">
            <a:off x="6568665" y="2880280"/>
            <a:ext cx="45719" cy="259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04235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a:lstStyle/>
          <a:p>
            <a:r>
              <a:rPr lang="en-AU" dirty="0"/>
              <a:t>Electricity sector vulnerabilities: Bushfire (1)</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idx="1"/>
          </p:nvPr>
        </p:nvSpPr>
        <p:spPr/>
        <p:txBody>
          <a:bodyPr/>
          <a:lstStyle/>
          <a:p>
            <a:r>
              <a:rPr lang="en-AU" dirty="0"/>
              <a:t>Bushfires can cause widespread interruptions to electricity supply that can last for several weeks</a:t>
            </a:r>
          </a:p>
          <a:p>
            <a:r>
              <a:rPr lang="en-AU" dirty="0"/>
              <a:t>Bushfires can burn wooden poles </a:t>
            </a:r>
          </a:p>
          <a:p>
            <a:r>
              <a:rPr lang="en-AU" dirty="0"/>
              <a:t>Smoke and ash can disrupt insulation</a:t>
            </a:r>
          </a:p>
          <a:p>
            <a:r>
              <a:rPr lang="en-AU" dirty="0"/>
              <a:t>Overhead electricity networks can cause bushfires</a:t>
            </a:r>
          </a:p>
          <a:p>
            <a:pPr marL="0" indent="0">
              <a:buNone/>
            </a:pPr>
            <a:endParaRPr lang="en-AU" dirty="0"/>
          </a:p>
        </p:txBody>
      </p:sp>
    </p:spTree>
    <p:extLst>
      <p:ext uri="{BB962C8B-B14F-4D97-AF65-F5344CB8AC3E}">
        <p14:creationId xmlns:p14="http://schemas.microsoft.com/office/powerpoint/2010/main" val="3039193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a:xfrm>
            <a:off x="838200" y="365125"/>
            <a:ext cx="10515600" cy="904875"/>
          </a:xfrm>
        </p:spPr>
        <p:txBody>
          <a:bodyPr vert="horz" wrap="square" lIns="91440" tIns="45720" rIns="91440" bIns="45720" numCol="1" anchor="ctr" anchorCtr="0" compatLnSpc="1">
            <a:prstTxWarp prst="textNoShape">
              <a:avLst/>
            </a:prstTxWarp>
            <a:normAutofit/>
          </a:bodyPr>
          <a:lstStyle/>
          <a:p>
            <a:r>
              <a:rPr lang="en-US" kern="1200" dirty="0">
                <a:latin typeface="Gotham Book Regular" panose="02000603040000020004" pitchFamily="2" charset="77"/>
                <a:ea typeface="+mj-ea"/>
                <a:cs typeface="+mj-cs"/>
              </a:rPr>
              <a:t>Electricity sector vulnerabilities: Bushfire (2)</a:t>
            </a:r>
          </a:p>
        </p:txBody>
      </p:sp>
      <p:sp>
        <p:nvSpPr>
          <p:cNvPr id="6" name="Rectangle 5">
            <a:extLst>
              <a:ext uri="{FF2B5EF4-FFF2-40B4-BE49-F238E27FC236}">
                <a16:creationId xmlns:a16="http://schemas.microsoft.com/office/drawing/2014/main" id="{4F230687-5A2F-F14B-A7FB-28A3D66B65C5}"/>
              </a:ext>
            </a:extLst>
          </p:cNvPr>
          <p:cNvSpPr/>
          <p:nvPr/>
        </p:nvSpPr>
        <p:spPr bwMode="auto">
          <a:xfrm>
            <a:off x="838200" y="1825625"/>
            <a:ext cx="4076700" cy="4351338"/>
          </a:xfrm>
          <a:prstGeom prst="rect">
            <a:avLst/>
          </a:prstGeom>
          <a:noFill/>
          <a:ln>
            <a:noFill/>
          </a:ln>
        </p:spPr>
        <p:txBody>
          <a:bodyPr vert="horz" wrap="square" lIns="91440" tIns="45720" rIns="91440" bIns="45720" numCol="1" anchor="t" anchorCtr="0" compatLnSpc="1">
            <a:prstTxWarp prst="textNoShape">
              <a:avLst/>
            </a:prstTxWarp>
            <a:normAutofit/>
          </a:bodyPr>
          <a:lstStyle/>
          <a:p>
            <a:pPr fontAlgn="base">
              <a:lnSpc>
                <a:spcPct val="90000"/>
              </a:lnSpc>
              <a:spcAft>
                <a:spcPts val="600"/>
              </a:spcAft>
            </a:pPr>
            <a:r>
              <a:rPr lang="en-US" sz="2800" dirty="0">
                <a:latin typeface="Gotham Book Regular" panose="02000603040000020004" pitchFamily="2" charset="77"/>
              </a:rPr>
              <a:t>There has been an increase in the number of days with dangerous weather conditions for bushfires. </a:t>
            </a:r>
          </a:p>
        </p:txBody>
      </p:sp>
      <p:grpSp>
        <p:nvGrpSpPr>
          <p:cNvPr id="7" name="Group 6">
            <a:extLst>
              <a:ext uri="{FF2B5EF4-FFF2-40B4-BE49-F238E27FC236}">
                <a16:creationId xmlns:a16="http://schemas.microsoft.com/office/drawing/2014/main" id="{683471EF-86D2-4B4E-9669-3EC2D73910D2}"/>
              </a:ext>
            </a:extLst>
          </p:cNvPr>
          <p:cNvGrpSpPr/>
          <p:nvPr/>
        </p:nvGrpSpPr>
        <p:grpSpPr>
          <a:xfrm>
            <a:off x="5128139" y="1575422"/>
            <a:ext cx="6225661" cy="4482478"/>
            <a:chOff x="5128139" y="1575422"/>
            <a:chExt cx="6225661" cy="4482478"/>
          </a:xfrm>
        </p:grpSpPr>
        <p:pic>
          <p:nvPicPr>
            <p:cNvPr id="4098" name="Picture 2" descr="There has been an increase in the annual frequency of dangerous bushfire weather days across Australia.   Spatial plot of Australia which shows the change in the number of dangerous bushfire weather days.   For a full description of this figure please contact: helpdesk.climate@bom.gov.au">
              <a:extLst>
                <a:ext uri="{FF2B5EF4-FFF2-40B4-BE49-F238E27FC236}">
                  <a16:creationId xmlns:a16="http://schemas.microsoft.com/office/drawing/2014/main" id="{D96B8BC7-ECD5-A94D-A7E8-533195314A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28139" y="1575422"/>
              <a:ext cx="6225661" cy="4482478"/>
            </a:xfrm>
            <a:prstGeom prst="rect">
              <a:avLst/>
            </a:prstGeom>
            <a:solidFill>
              <a:srgbClr val="FFFFFF"/>
            </a:solidFill>
          </p:spPr>
        </p:pic>
        <p:sp>
          <p:nvSpPr>
            <p:cNvPr id="5" name="Rectangle 4">
              <a:extLst>
                <a:ext uri="{FF2B5EF4-FFF2-40B4-BE49-F238E27FC236}">
                  <a16:creationId xmlns:a16="http://schemas.microsoft.com/office/drawing/2014/main" id="{D38ACF38-A1EA-5A45-ABD5-08099D19953F}"/>
                </a:ext>
              </a:extLst>
            </p:cNvPr>
            <p:cNvSpPr/>
            <p:nvPr/>
          </p:nvSpPr>
          <p:spPr>
            <a:xfrm>
              <a:off x="6449786" y="4865914"/>
              <a:ext cx="248194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34835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a:xfrm>
            <a:off x="838200" y="365125"/>
            <a:ext cx="10515600" cy="904875"/>
          </a:xfrm>
        </p:spPr>
        <p:txBody>
          <a:bodyPr vert="horz" wrap="square" lIns="91440" tIns="45720" rIns="91440" bIns="45720" numCol="1" anchor="ctr" anchorCtr="0" compatLnSpc="1">
            <a:prstTxWarp prst="textNoShape">
              <a:avLst/>
            </a:prstTxWarp>
            <a:normAutofit/>
          </a:bodyPr>
          <a:lstStyle/>
          <a:p>
            <a:r>
              <a:rPr lang="en-US" kern="1200" dirty="0">
                <a:latin typeface="Gotham Book Regular" panose="02000603040000020004" pitchFamily="2" charset="77"/>
                <a:ea typeface="+mj-ea"/>
                <a:cs typeface="+mj-cs"/>
              </a:rPr>
              <a:t>Electricity sector vulnerabilities: Bushfire (3)</a:t>
            </a:r>
          </a:p>
        </p:txBody>
      </p:sp>
      <p:pic>
        <p:nvPicPr>
          <p:cNvPr id="2050" name="Picture 2" descr="A picture of a bushfire.">
            <a:extLst>
              <a:ext uri="{FF2B5EF4-FFF2-40B4-BE49-F238E27FC236}">
                <a16:creationId xmlns:a16="http://schemas.microsoft.com/office/drawing/2014/main" id="{8971175D-02A4-8B4F-B579-F56281FAC9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3" r="19096"/>
          <a:stretch/>
        </p:blipFill>
        <p:spPr bwMode="auto">
          <a:xfrm>
            <a:off x="838200" y="1825625"/>
            <a:ext cx="5181600" cy="4351338"/>
          </a:xfrm>
          <a:prstGeom prst="rect">
            <a:avLst/>
          </a:prstGeom>
          <a:solidFill>
            <a:srgbClr val="FFFFFF"/>
          </a:solidFill>
        </p:spPr>
      </p:pic>
      <p:sp>
        <p:nvSpPr>
          <p:cNvPr id="5" name="Rectangle 4">
            <a:extLst>
              <a:ext uri="{FF2B5EF4-FFF2-40B4-BE49-F238E27FC236}">
                <a16:creationId xmlns:a16="http://schemas.microsoft.com/office/drawing/2014/main" id="{DF817CC7-0702-E14A-BB2C-B5B4C4882626}"/>
              </a:ext>
            </a:extLst>
          </p:cNvPr>
          <p:cNvSpPr/>
          <p:nvPr/>
        </p:nvSpPr>
        <p:spPr bwMode="auto">
          <a:xfrm>
            <a:off x="6172200" y="1825625"/>
            <a:ext cx="5181600" cy="4351338"/>
          </a:xfrm>
          <a:prstGeom prst="rect">
            <a:avLst/>
          </a:prstGeom>
          <a:noFill/>
          <a:ln>
            <a:noFill/>
          </a:ln>
        </p:spPr>
        <p:txBody>
          <a:bodyPr vert="horz" wrap="square" lIns="91440" tIns="45720" rIns="91440" bIns="45720" numCol="1" anchor="t" anchorCtr="0" compatLnSpc="1">
            <a:prstTxWarp prst="textNoShape">
              <a:avLst/>
            </a:prstTxWarp>
            <a:normAutofit/>
          </a:bodyPr>
          <a:lstStyle/>
          <a:p>
            <a:pPr fontAlgn="base">
              <a:lnSpc>
                <a:spcPct val="90000"/>
              </a:lnSpc>
              <a:spcAft>
                <a:spcPts val="600"/>
              </a:spcAft>
            </a:pPr>
            <a:r>
              <a:rPr lang="en-US" sz="2800" dirty="0">
                <a:latin typeface="Gotham Book Regular" panose="02000603040000020004" pitchFamily="2" charset="77"/>
              </a:rPr>
              <a:t>Fire weather in December 2019 was the highest on record, with bushfires throughout New South Wales and Victoria. The NEM suffered numerous bushfire-related unplanned outages and lack of reserve events. </a:t>
            </a:r>
          </a:p>
          <a:p>
            <a:pPr fontAlgn="base">
              <a:lnSpc>
                <a:spcPct val="90000"/>
              </a:lnSpc>
              <a:spcAft>
                <a:spcPts val="600"/>
              </a:spcAft>
            </a:pPr>
            <a:r>
              <a:rPr lang="en-US" sz="2800" dirty="0">
                <a:latin typeface="Gotham Book Regular" panose="02000603040000020004" pitchFamily="2" charset="77"/>
              </a:rPr>
              <a:t>Smoke haze created additional challenges for demand and solar forecasting.</a:t>
            </a:r>
          </a:p>
        </p:txBody>
      </p:sp>
    </p:spTree>
    <p:extLst>
      <p:ext uri="{BB962C8B-B14F-4D97-AF65-F5344CB8AC3E}">
        <p14:creationId xmlns:p14="http://schemas.microsoft.com/office/powerpoint/2010/main" val="412221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a:lstStyle/>
          <a:p>
            <a:r>
              <a:rPr lang="en-AU" dirty="0"/>
              <a:t>Electricity sector vulnerabilities: Bushfire (4)</a:t>
            </a:r>
          </a:p>
        </p:txBody>
      </p:sp>
      <p:pic>
        <p:nvPicPr>
          <p:cNvPr id="1026" name="Picture 2" descr="Figure 3">
            <a:extLst>
              <a:ext uri="{FF2B5EF4-FFF2-40B4-BE49-F238E27FC236}">
                <a16:creationId xmlns:a16="http://schemas.microsoft.com/office/drawing/2014/main" id="{EAE3671A-16C9-CC44-9653-E4762BE8290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095"/>
          <a:stretch/>
        </p:blipFill>
        <p:spPr bwMode="auto">
          <a:xfrm>
            <a:off x="1338263" y="1259787"/>
            <a:ext cx="4256087" cy="4931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F817CC7-0702-E14A-BB2C-B5B4C4882626}"/>
              </a:ext>
            </a:extLst>
          </p:cNvPr>
          <p:cNvSpPr/>
          <p:nvPr/>
        </p:nvSpPr>
        <p:spPr>
          <a:xfrm>
            <a:off x="6096000" y="1741002"/>
            <a:ext cx="4972050" cy="830997"/>
          </a:xfrm>
          <a:prstGeom prst="rect">
            <a:avLst/>
          </a:prstGeom>
        </p:spPr>
        <p:txBody>
          <a:bodyPr wrap="square">
            <a:spAutoFit/>
          </a:bodyPr>
          <a:lstStyle/>
          <a:p>
            <a:r>
              <a:rPr lang="en-AU" sz="2400" dirty="0">
                <a:solidFill>
                  <a:srgbClr val="000000"/>
                </a:solidFill>
                <a:latin typeface="Gotham Book Regular" panose="02000603040000020004"/>
              </a:rPr>
              <a:t>More dangerous fire weather conditions are projected</a:t>
            </a:r>
          </a:p>
        </p:txBody>
      </p:sp>
    </p:spTree>
    <p:extLst>
      <p:ext uri="{BB962C8B-B14F-4D97-AF65-F5344CB8AC3E}">
        <p14:creationId xmlns:p14="http://schemas.microsoft.com/office/powerpoint/2010/main" val="356973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a:xfrm>
            <a:off x="838200" y="365125"/>
            <a:ext cx="10515600" cy="904875"/>
          </a:xfrm>
        </p:spPr>
        <p:txBody>
          <a:bodyPr wrap="square" anchor="ctr">
            <a:normAutofit/>
          </a:bodyPr>
          <a:lstStyle/>
          <a:p>
            <a:r>
              <a:rPr lang="en-AU" dirty="0"/>
              <a:t>Electricity sector vulnerabilities: Wind (1)</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sz="half" idx="1"/>
          </p:nvPr>
        </p:nvSpPr>
        <p:spPr>
          <a:xfrm>
            <a:off x="838200" y="1825625"/>
            <a:ext cx="5181600" cy="4351338"/>
          </a:xfrm>
        </p:spPr>
        <p:txBody>
          <a:bodyPr wrap="square" anchor="t">
            <a:normAutofit/>
          </a:bodyPr>
          <a:lstStyle/>
          <a:p>
            <a:r>
              <a:rPr lang="en-AU" dirty="0"/>
              <a:t>Extreme wind can damage overhead assets directly, and by airborne debris. </a:t>
            </a:r>
          </a:p>
          <a:p>
            <a:r>
              <a:rPr lang="en-AU" dirty="0"/>
              <a:t>Changes to average wind speeds will affect wind generation. Some wind generators shut down during high wind events.</a:t>
            </a:r>
          </a:p>
        </p:txBody>
      </p:sp>
      <p:pic>
        <p:nvPicPr>
          <p:cNvPr id="3074" name="Picture 2" descr="Sydney Plumpton fallen power line">
            <a:extLst>
              <a:ext uri="{FF2B5EF4-FFF2-40B4-BE49-F238E27FC236}">
                <a16:creationId xmlns:a16="http://schemas.microsoft.com/office/drawing/2014/main" id="{3579CEFC-3D6D-524A-9DF8-501C2BB7E0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1972970"/>
            <a:ext cx="5181600" cy="2912059"/>
          </a:xfrm>
          <a:prstGeom prst="rect">
            <a:avLst/>
          </a:prstGeom>
          <a:solidFill>
            <a:srgbClr val="FFFFFF"/>
          </a:solidFill>
        </p:spPr>
      </p:pic>
      <p:sp>
        <p:nvSpPr>
          <p:cNvPr id="7" name="TextBox 6">
            <a:extLst>
              <a:ext uri="{FF2B5EF4-FFF2-40B4-BE49-F238E27FC236}">
                <a16:creationId xmlns:a16="http://schemas.microsoft.com/office/drawing/2014/main" id="{C069D396-FF6A-D14F-B4DF-F938010B2061}"/>
              </a:ext>
            </a:extLst>
          </p:cNvPr>
          <p:cNvSpPr txBox="1"/>
          <p:nvPr/>
        </p:nvSpPr>
        <p:spPr>
          <a:xfrm>
            <a:off x="9563100" y="4885029"/>
            <a:ext cx="1943100" cy="369332"/>
          </a:xfrm>
          <a:prstGeom prst="rect">
            <a:avLst/>
          </a:prstGeom>
          <a:noFill/>
        </p:spPr>
        <p:txBody>
          <a:bodyPr wrap="square" rtlCol="0">
            <a:spAutoFit/>
          </a:bodyPr>
          <a:lstStyle/>
          <a:p>
            <a:r>
              <a:rPr lang="en-AU" dirty="0"/>
              <a:t>Image: 9NEWS]</a:t>
            </a:r>
          </a:p>
        </p:txBody>
      </p:sp>
    </p:spTree>
    <p:extLst>
      <p:ext uri="{BB962C8B-B14F-4D97-AF65-F5344CB8AC3E}">
        <p14:creationId xmlns:p14="http://schemas.microsoft.com/office/powerpoint/2010/main" val="225303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p:txBody>
          <a:bodyPr>
            <a:normAutofit/>
          </a:bodyPr>
          <a:lstStyle/>
          <a:p>
            <a:r>
              <a:rPr lang="en-AU" dirty="0"/>
              <a:t>Challenges to electricity sector resilience</a:t>
            </a:r>
          </a:p>
        </p:txBody>
      </p:sp>
      <p:sp>
        <p:nvSpPr>
          <p:cNvPr id="3" name="Content Placeholder 2">
            <a:extLst>
              <a:ext uri="{FF2B5EF4-FFF2-40B4-BE49-F238E27FC236}">
                <a16:creationId xmlns:a16="http://schemas.microsoft.com/office/drawing/2014/main" id="{6B112BDB-6674-7F4C-9BA7-D742F438B411}"/>
              </a:ext>
            </a:extLst>
          </p:cNvPr>
          <p:cNvSpPr>
            <a:spLocks noGrp="1"/>
          </p:cNvSpPr>
          <p:nvPr>
            <p:ph idx="1"/>
          </p:nvPr>
        </p:nvSpPr>
        <p:spPr>
          <a:xfrm>
            <a:off x="838200" y="1825625"/>
            <a:ext cx="6191250" cy="4351338"/>
          </a:xfrm>
        </p:spPr>
        <p:txBody>
          <a:bodyPr/>
          <a:lstStyle/>
          <a:p>
            <a:pPr marL="0" indent="0">
              <a:buNone/>
            </a:pPr>
            <a:r>
              <a:rPr lang="en-AU" dirty="0"/>
              <a:t>Power system resilience is the ability to withstand and rapidly recover from the effects of a hazard.</a:t>
            </a:r>
          </a:p>
          <a:p>
            <a:pPr marL="0" indent="0">
              <a:buNone/>
            </a:pPr>
            <a:r>
              <a:rPr lang="en-AU" dirty="0"/>
              <a:t>Challenges to resilience include:</a:t>
            </a:r>
          </a:p>
          <a:p>
            <a:r>
              <a:rPr lang="en-AU" dirty="0"/>
              <a:t>Extreme weather such as heatwaves, wind storms, fires and floods</a:t>
            </a:r>
          </a:p>
          <a:p>
            <a:r>
              <a:rPr lang="en-AU" dirty="0"/>
              <a:t>Variability in weather and climate</a:t>
            </a:r>
          </a:p>
          <a:p>
            <a:r>
              <a:rPr lang="en-AU" dirty="0"/>
              <a:t>Climate change</a:t>
            </a:r>
          </a:p>
        </p:txBody>
      </p:sp>
      <p:pic>
        <p:nvPicPr>
          <p:cNvPr id="3074" name="Picture 2" descr="Exploring Multifaceted Clustering of Complex Electricity Time-Series Data  to Support Data-Driven Decision-Making in the Energy Sector / PhD  Scholarships / PhD scholarships and opportunities / Research / Study / The  University of">
            <a:extLst>
              <a:ext uri="{FF2B5EF4-FFF2-40B4-BE49-F238E27FC236}">
                <a16:creationId xmlns:a16="http://schemas.microsoft.com/office/drawing/2014/main" id="{9DA1C6CD-91B1-224F-936A-11AE042B24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1825625"/>
            <a:ext cx="3786187"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40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a:normAutofit/>
          </a:bodyPr>
          <a:lstStyle/>
          <a:p>
            <a:r>
              <a:rPr lang="en-AU" dirty="0"/>
              <a:t>Electricity sector vulnerabilities: Precipitation (1)</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idx="1"/>
          </p:nvPr>
        </p:nvSpPr>
        <p:spPr/>
        <p:txBody>
          <a:bodyPr/>
          <a:lstStyle/>
          <a:p>
            <a:r>
              <a:rPr lang="en-AU" dirty="0"/>
              <a:t>Drought can reduce heat diffusion from underground cables. This can result in the maximum current rating of cables being reduced and cable faults. </a:t>
            </a:r>
          </a:p>
          <a:p>
            <a:r>
              <a:rPr lang="en-AU" dirty="0"/>
              <a:t>Flooding can damage infrastructure, especially substations</a:t>
            </a:r>
          </a:p>
          <a:p>
            <a:r>
              <a:rPr lang="en-AU" dirty="0"/>
              <a:t>Overhead power poles erected in cracking clay soils may experience accelerated leaning</a:t>
            </a:r>
          </a:p>
        </p:txBody>
      </p:sp>
    </p:spTree>
    <p:extLst>
      <p:ext uri="{BB962C8B-B14F-4D97-AF65-F5344CB8AC3E}">
        <p14:creationId xmlns:p14="http://schemas.microsoft.com/office/powerpoint/2010/main" val="209327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a:xfrm>
            <a:off x="838200" y="365125"/>
            <a:ext cx="10515600" cy="904875"/>
          </a:xfrm>
        </p:spPr>
        <p:txBody>
          <a:bodyPr vert="horz" wrap="square" lIns="91440" tIns="45720" rIns="91440" bIns="45720" numCol="1" anchor="ctr" anchorCtr="0" compatLnSpc="1">
            <a:prstTxWarp prst="textNoShape">
              <a:avLst/>
            </a:prstTxWarp>
            <a:normAutofit/>
          </a:bodyPr>
          <a:lstStyle/>
          <a:p>
            <a:r>
              <a:rPr lang="en-US" kern="1200" dirty="0">
                <a:latin typeface="Gotham Book Regular" panose="02000603040000020004" pitchFamily="2" charset="77"/>
                <a:ea typeface="+mj-ea"/>
                <a:cs typeface="+mj-cs"/>
              </a:rPr>
              <a:t>Electricity sector vulnerabilities: Precipitation (2)</a:t>
            </a:r>
          </a:p>
        </p:txBody>
      </p:sp>
      <p:pic>
        <p:nvPicPr>
          <p:cNvPr id="7170" name="Picture 2" descr="April to October rainfall in the southeast of the country has been declining for the last two decades. There are fewer wet years.  Bar chart which shows anomalies of April to October rainfall for southeastern (south of 33° S, east of 135° E inclusive) Australia, with respect to 1961 to 1990 average.  For a full description of this figure please contact: helpdesk.climate@bom.gov.au">
            <a:extLst>
              <a:ext uri="{FF2B5EF4-FFF2-40B4-BE49-F238E27FC236}">
                <a16:creationId xmlns:a16="http://schemas.microsoft.com/office/drawing/2014/main" id="{10063985-95D9-BE43-B97B-105AC66FDE7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199" y="1943100"/>
            <a:ext cx="5964885" cy="36385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7B9B7C-5005-BB45-ABBE-CB652734D25C}"/>
              </a:ext>
            </a:extLst>
          </p:cNvPr>
          <p:cNvSpPr/>
          <p:nvPr/>
        </p:nvSpPr>
        <p:spPr bwMode="auto">
          <a:xfrm>
            <a:off x="7053942" y="2188029"/>
            <a:ext cx="4299857" cy="3988934"/>
          </a:xfrm>
          <a:prstGeom prst="rect">
            <a:avLst/>
          </a:prstGeom>
          <a:noFill/>
          <a:ln>
            <a:noFill/>
          </a:ln>
        </p:spPr>
        <p:txBody>
          <a:bodyPr vert="horz" wrap="square" lIns="91440" tIns="45720" rIns="91440" bIns="45720" numCol="1" anchor="t" anchorCtr="0" compatLnSpc="1">
            <a:prstTxWarp prst="textNoShape">
              <a:avLst/>
            </a:prstTxWarp>
            <a:normAutofit/>
          </a:bodyPr>
          <a:lstStyle/>
          <a:p>
            <a:pPr fontAlgn="base">
              <a:lnSpc>
                <a:spcPct val="90000"/>
              </a:lnSpc>
              <a:spcAft>
                <a:spcPts val="600"/>
              </a:spcAft>
            </a:pPr>
            <a:r>
              <a:rPr lang="en-US" sz="2800" dirty="0">
                <a:latin typeface="Gotham Book Regular" panose="02000603040000020004" pitchFamily="2" charset="77"/>
              </a:rPr>
              <a:t>Three quarters of hydrologic reference stations around Australia record a declining trend in streamflow.</a:t>
            </a:r>
            <a:endParaRPr lang="en-US" sz="2800" b="0" i="0" u="none" strike="noStrike" dirty="0">
              <a:effectLst/>
              <a:latin typeface="Gotham Book Regular" panose="02000603040000020004" pitchFamily="2" charset="77"/>
            </a:endParaRPr>
          </a:p>
        </p:txBody>
      </p:sp>
    </p:spTree>
    <p:extLst>
      <p:ext uri="{BB962C8B-B14F-4D97-AF65-F5344CB8AC3E}">
        <p14:creationId xmlns:p14="http://schemas.microsoft.com/office/powerpoint/2010/main" val="284739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979C5C8-1854-4308-97A5-14D6F1563453}"/>
              </a:ext>
            </a:extLst>
          </p:cNvPr>
          <p:cNvSpPr>
            <a:spLocks noGrp="1"/>
          </p:cNvSpPr>
          <p:nvPr>
            <p:ph type="title"/>
          </p:nvPr>
        </p:nvSpPr>
        <p:spPr>
          <a:xfrm>
            <a:off x="838200" y="365125"/>
            <a:ext cx="10515600" cy="904875"/>
          </a:xfrm>
        </p:spPr>
        <p:txBody>
          <a:bodyPr/>
          <a:lstStyle/>
          <a:p>
            <a:r>
              <a:rPr lang="en-US" dirty="0"/>
              <a:t>Electricity sector vulnerabilities: Precipitation (3)</a:t>
            </a:r>
          </a:p>
        </p:txBody>
      </p:sp>
      <p:pic>
        <p:nvPicPr>
          <p:cNvPr id="5" name="Picture 4">
            <a:extLst>
              <a:ext uri="{FF2B5EF4-FFF2-40B4-BE49-F238E27FC236}">
                <a16:creationId xmlns:a16="http://schemas.microsoft.com/office/drawing/2014/main" id="{AE02B273-318A-B44A-9EF9-469EC02B54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73" t="2994" r="3030"/>
          <a:stretch/>
        </p:blipFill>
        <p:spPr>
          <a:xfrm>
            <a:off x="838200" y="1658017"/>
            <a:ext cx="7114449" cy="4834858"/>
          </a:xfrm>
          <a:prstGeom prst="rect">
            <a:avLst/>
          </a:prstGeom>
          <a:noFill/>
        </p:spPr>
      </p:pic>
      <p:sp>
        <p:nvSpPr>
          <p:cNvPr id="6" name="Rectangle 5">
            <a:extLst>
              <a:ext uri="{FF2B5EF4-FFF2-40B4-BE49-F238E27FC236}">
                <a16:creationId xmlns:a16="http://schemas.microsoft.com/office/drawing/2014/main" id="{700CE678-2903-2643-80AC-F437898525EE}"/>
              </a:ext>
            </a:extLst>
          </p:cNvPr>
          <p:cNvSpPr/>
          <p:nvPr/>
        </p:nvSpPr>
        <p:spPr>
          <a:xfrm>
            <a:off x="8246913" y="2119951"/>
            <a:ext cx="3758080" cy="461665"/>
          </a:xfrm>
          <a:prstGeom prst="rect">
            <a:avLst/>
          </a:prstGeom>
        </p:spPr>
        <p:txBody>
          <a:bodyPr wrap="none">
            <a:spAutoFit/>
          </a:bodyPr>
          <a:lstStyle/>
          <a:p>
            <a:r>
              <a:rPr lang="en-US" sz="2400" dirty="0"/>
              <a:t>Cool season rainfall 2000–19</a:t>
            </a:r>
          </a:p>
        </p:txBody>
      </p:sp>
    </p:spTree>
    <p:extLst>
      <p:ext uri="{BB962C8B-B14F-4D97-AF65-F5344CB8AC3E}">
        <p14:creationId xmlns:p14="http://schemas.microsoft.com/office/powerpoint/2010/main" val="263377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979C5C8-1854-4308-97A5-14D6F1563453}"/>
              </a:ext>
            </a:extLst>
          </p:cNvPr>
          <p:cNvSpPr>
            <a:spLocks noGrp="1"/>
          </p:cNvSpPr>
          <p:nvPr>
            <p:ph type="title"/>
          </p:nvPr>
        </p:nvSpPr>
        <p:spPr>
          <a:xfrm>
            <a:off x="838200" y="365125"/>
            <a:ext cx="10515600" cy="904875"/>
          </a:xfrm>
        </p:spPr>
        <p:txBody>
          <a:bodyPr/>
          <a:lstStyle/>
          <a:p>
            <a:r>
              <a:rPr lang="en-US" dirty="0"/>
              <a:t>Electricity sector vulnerabilities: Precipitation (4)</a:t>
            </a:r>
          </a:p>
        </p:txBody>
      </p:sp>
      <p:pic>
        <p:nvPicPr>
          <p:cNvPr id="4" name="Picture 3">
            <a:extLst>
              <a:ext uri="{FF2B5EF4-FFF2-40B4-BE49-F238E27FC236}">
                <a16:creationId xmlns:a16="http://schemas.microsoft.com/office/drawing/2014/main" id="{DE8324B0-C786-964D-AACB-471C494A72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96" t="5917" r="2867" b="4404"/>
          <a:stretch/>
        </p:blipFill>
        <p:spPr>
          <a:xfrm>
            <a:off x="838200" y="1439539"/>
            <a:ext cx="7529718" cy="4687634"/>
          </a:xfrm>
          <a:prstGeom prst="rect">
            <a:avLst/>
          </a:prstGeom>
        </p:spPr>
      </p:pic>
      <p:sp>
        <p:nvSpPr>
          <p:cNvPr id="2" name="Rectangle 1">
            <a:extLst>
              <a:ext uri="{FF2B5EF4-FFF2-40B4-BE49-F238E27FC236}">
                <a16:creationId xmlns:a16="http://schemas.microsoft.com/office/drawing/2014/main" id="{886100D4-AD3B-984A-86E6-4BFBBA7ECC18}"/>
              </a:ext>
            </a:extLst>
          </p:cNvPr>
          <p:cNvSpPr/>
          <p:nvPr/>
        </p:nvSpPr>
        <p:spPr>
          <a:xfrm>
            <a:off x="7799881" y="1796102"/>
            <a:ext cx="3963842" cy="461665"/>
          </a:xfrm>
          <a:prstGeom prst="rect">
            <a:avLst/>
          </a:prstGeom>
        </p:spPr>
        <p:txBody>
          <a:bodyPr wrap="none">
            <a:spAutoFit/>
          </a:bodyPr>
          <a:lstStyle/>
          <a:p>
            <a:r>
              <a:rPr lang="en-US" sz="2400" dirty="0"/>
              <a:t>Warm season rainfall 2000–20</a:t>
            </a:r>
          </a:p>
        </p:txBody>
      </p:sp>
    </p:spTree>
    <p:extLst>
      <p:ext uri="{BB962C8B-B14F-4D97-AF65-F5344CB8AC3E}">
        <p14:creationId xmlns:p14="http://schemas.microsoft.com/office/powerpoint/2010/main" val="1887006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wrap="square" anchor="ctr">
            <a:noAutofit/>
          </a:bodyPr>
          <a:lstStyle/>
          <a:p>
            <a:r>
              <a:rPr lang="en-AU" dirty="0"/>
              <a:t>Electricity sector vulnerabilities: Precipitation (5)</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idx="1"/>
          </p:nvPr>
        </p:nvSpPr>
        <p:spPr/>
        <p:txBody>
          <a:bodyPr wrap="square" anchor="t">
            <a:normAutofit/>
          </a:bodyPr>
          <a:lstStyle/>
          <a:p>
            <a:r>
              <a:rPr lang="en-AU" dirty="0"/>
              <a:t>Projected decrease in cool season rainfall across many regions of the south and east</a:t>
            </a:r>
          </a:p>
          <a:p>
            <a:r>
              <a:rPr lang="en-AU" dirty="0"/>
              <a:t>Continued warming, with more extremely hot days and fewer extremely cool days</a:t>
            </a:r>
          </a:p>
          <a:p>
            <a:pPr marL="0" indent="0">
              <a:buNone/>
            </a:pPr>
            <a:endParaRPr lang="en-AU" dirty="0"/>
          </a:p>
        </p:txBody>
      </p:sp>
    </p:spTree>
    <p:extLst>
      <p:ext uri="{BB962C8B-B14F-4D97-AF65-F5344CB8AC3E}">
        <p14:creationId xmlns:p14="http://schemas.microsoft.com/office/powerpoint/2010/main" val="273043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a:xfrm>
            <a:off x="838200" y="365125"/>
            <a:ext cx="10515600" cy="904875"/>
          </a:xfrm>
        </p:spPr>
        <p:txBody>
          <a:bodyPr wrap="square" anchor="ctr">
            <a:noAutofit/>
          </a:bodyPr>
          <a:lstStyle/>
          <a:p>
            <a:r>
              <a:rPr lang="en-AU" dirty="0"/>
              <a:t>Electricity sector vulnerabilities: Precipitation (6)</a:t>
            </a:r>
          </a:p>
        </p:txBody>
      </p:sp>
      <p:pic>
        <p:nvPicPr>
          <p:cNvPr id="6146" name="Picture 2" descr="Tarraleah Hydroelectric Power Station">
            <a:extLst>
              <a:ext uri="{FF2B5EF4-FFF2-40B4-BE49-F238E27FC236}">
                <a16:creationId xmlns:a16="http://schemas.microsoft.com/office/drawing/2014/main" id="{9BD91469-BA61-A843-BAE9-4EF3E6F0B8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027" b="3"/>
          <a:stretch/>
        </p:blipFill>
        <p:spPr bwMode="auto">
          <a:xfrm>
            <a:off x="838200" y="1825625"/>
            <a:ext cx="5181600" cy="4351338"/>
          </a:xfrm>
          <a:prstGeom prst="rect">
            <a:avLst/>
          </a:prstGeom>
          <a:solidFill>
            <a:srgbClr val="FFFFFF"/>
          </a:solidFill>
        </p:spPr>
      </p:pic>
      <p:sp>
        <p:nvSpPr>
          <p:cNvPr id="3" name="Content Placeholder 2">
            <a:extLst>
              <a:ext uri="{FF2B5EF4-FFF2-40B4-BE49-F238E27FC236}">
                <a16:creationId xmlns:a16="http://schemas.microsoft.com/office/drawing/2014/main" id="{2A90CB3B-CBD8-4540-ABD9-0AE14D0A6B2B}"/>
              </a:ext>
            </a:extLst>
          </p:cNvPr>
          <p:cNvSpPr>
            <a:spLocks noGrp="1"/>
          </p:cNvSpPr>
          <p:nvPr>
            <p:ph sz="half" idx="2"/>
          </p:nvPr>
        </p:nvSpPr>
        <p:spPr>
          <a:xfrm>
            <a:off x="6172200" y="1825625"/>
            <a:ext cx="5181600" cy="4351338"/>
          </a:xfrm>
        </p:spPr>
        <p:txBody>
          <a:bodyPr wrap="square" anchor="t">
            <a:normAutofit/>
          </a:bodyPr>
          <a:lstStyle/>
          <a:p>
            <a:pPr marL="0" indent="0">
              <a:buNone/>
            </a:pPr>
            <a:r>
              <a:rPr lang="en-AU" dirty="0"/>
              <a:t>Climate change is likely to lead to:</a:t>
            </a:r>
          </a:p>
          <a:p>
            <a:r>
              <a:rPr lang="en-AU" dirty="0"/>
              <a:t>Reduced water for hydro generation and for cooling of thermal coal plants</a:t>
            </a:r>
          </a:p>
          <a:p>
            <a:r>
              <a:rPr lang="en-AU" dirty="0"/>
              <a:t>Increased requirement for desalination loads</a:t>
            </a:r>
          </a:p>
          <a:p>
            <a:endParaRPr lang="en-AU" dirty="0"/>
          </a:p>
        </p:txBody>
      </p:sp>
    </p:spTree>
    <p:extLst>
      <p:ext uri="{BB962C8B-B14F-4D97-AF65-F5344CB8AC3E}">
        <p14:creationId xmlns:p14="http://schemas.microsoft.com/office/powerpoint/2010/main" val="211285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a:normAutofit/>
          </a:bodyPr>
          <a:lstStyle/>
          <a:p>
            <a:r>
              <a:rPr lang="en-AU" dirty="0"/>
              <a:t>Electricity sector vulnerabilities: Coastal inundation (1)</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idx="1"/>
          </p:nvPr>
        </p:nvSpPr>
        <p:spPr/>
        <p:txBody>
          <a:bodyPr/>
          <a:lstStyle/>
          <a:p>
            <a:r>
              <a:rPr lang="en-AU" dirty="0"/>
              <a:t>Increased rate of inundation in exposed areas and increased areas exposed to inundation</a:t>
            </a:r>
          </a:p>
          <a:p>
            <a:r>
              <a:rPr lang="en-AU" dirty="0"/>
              <a:t>Potential to increase outages due to tracking of insulators caused by salt deposits</a:t>
            </a:r>
          </a:p>
          <a:p>
            <a:r>
              <a:rPr lang="en-AU" dirty="0"/>
              <a:t>Potential to increase higher levels of corrosion of steel structures fittings conductors and earth wires</a:t>
            </a:r>
          </a:p>
          <a:p>
            <a:r>
              <a:rPr lang="en-AU" dirty="0"/>
              <a:t>Small increases in the sea level may cause large increases in extent of storm surges</a:t>
            </a:r>
          </a:p>
        </p:txBody>
      </p:sp>
    </p:spTree>
    <p:extLst>
      <p:ext uri="{BB962C8B-B14F-4D97-AF65-F5344CB8AC3E}">
        <p14:creationId xmlns:p14="http://schemas.microsoft.com/office/powerpoint/2010/main" val="149210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a:xfrm>
            <a:off x="838200" y="365125"/>
            <a:ext cx="10515600" cy="904875"/>
          </a:xfrm>
        </p:spPr>
        <p:txBody>
          <a:bodyPr wrap="square" anchor="ctr">
            <a:normAutofit/>
          </a:bodyPr>
          <a:lstStyle/>
          <a:p>
            <a:r>
              <a:rPr lang="en-AU" dirty="0"/>
              <a:t>Electricity sector vulnerabilities: Coastal inundation (2)</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sz="half" idx="1"/>
          </p:nvPr>
        </p:nvSpPr>
        <p:spPr>
          <a:xfrm>
            <a:off x="625928" y="2041072"/>
            <a:ext cx="5181600" cy="4351338"/>
          </a:xfrm>
        </p:spPr>
        <p:txBody>
          <a:bodyPr wrap="square" anchor="t">
            <a:normAutofit/>
          </a:bodyPr>
          <a:lstStyle/>
          <a:p>
            <a:pPr marL="0" indent="0">
              <a:buNone/>
            </a:pPr>
            <a:r>
              <a:rPr lang="en-AU" dirty="0"/>
              <a:t>Global mean sea level has risen by around 25 cm since 1880; half of this rise has occurred since 1970.</a:t>
            </a:r>
          </a:p>
        </p:txBody>
      </p:sp>
      <p:pic>
        <p:nvPicPr>
          <p:cNvPr id="5" name="Picture 4">
            <a:extLst>
              <a:ext uri="{FF2B5EF4-FFF2-40B4-BE49-F238E27FC236}">
                <a16:creationId xmlns:a16="http://schemas.microsoft.com/office/drawing/2014/main" id="{FA130BC8-B08C-3149-BE83-8412E1879A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3219" r="3188" b="3214"/>
          <a:stretch/>
        </p:blipFill>
        <p:spPr>
          <a:xfrm>
            <a:off x="5971296" y="1905680"/>
            <a:ext cx="5594776" cy="3568467"/>
          </a:xfrm>
          <a:prstGeom prst="rect">
            <a:avLst/>
          </a:prstGeom>
          <a:noFill/>
        </p:spPr>
      </p:pic>
    </p:spTree>
    <p:extLst>
      <p:ext uri="{BB962C8B-B14F-4D97-AF65-F5344CB8AC3E}">
        <p14:creationId xmlns:p14="http://schemas.microsoft.com/office/powerpoint/2010/main" val="358899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wrap="square" anchor="ctr">
            <a:normAutofit/>
          </a:bodyPr>
          <a:lstStyle/>
          <a:p>
            <a:r>
              <a:rPr lang="en-AU" dirty="0"/>
              <a:t>Electricity sector vulnerabilities: Coastal inundation (3)</a:t>
            </a:r>
          </a:p>
        </p:txBody>
      </p:sp>
      <p:sp>
        <p:nvSpPr>
          <p:cNvPr id="6" name="Content Placeholder 5">
            <a:extLst>
              <a:ext uri="{FF2B5EF4-FFF2-40B4-BE49-F238E27FC236}">
                <a16:creationId xmlns:a16="http://schemas.microsoft.com/office/drawing/2014/main" id="{FF6CDC8E-0DD1-D942-93C8-EF2F814B5B92}"/>
              </a:ext>
            </a:extLst>
          </p:cNvPr>
          <p:cNvSpPr>
            <a:spLocks noGrp="1"/>
          </p:cNvSpPr>
          <p:nvPr>
            <p:ph idx="1"/>
          </p:nvPr>
        </p:nvSpPr>
        <p:spPr/>
        <p:txBody>
          <a:bodyPr/>
          <a:lstStyle/>
          <a:p>
            <a:r>
              <a:rPr lang="en-AU" dirty="0"/>
              <a:t>Recent research suggests the upper end of projected global mean sea level rise could be higher than previously assessed: as high as 0.61 to 1.10 m global average by the end of the century for a high emissions pathway (although changes vary by location).</a:t>
            </a:r>
          </a:p>
          <a:p>
            <a:r>
              <a:rPr lang="en-AU" dirty="0"/>
              <a:t>More frequent extreme sea levels. For most of the Australian coast, extreme sea levels that had a probability of occurring once in a hundred years are projected to become an annual event by the end of this century with lower emissions, and by mid-century for higher emissions.</a:t>
            </a:r>
          </a:p>
        </p:txBody>
      </p:sp>
    </p:spTree>
    <p:extLst>
      <p:ext uri="{BB962C8B-B14F-4D97-AF65-F5344CB8AC3E}">
        <p14:creationId xmlns:p14="http://schemas.microsoft.com/office/powerpoint/2010/main" val="2050776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a:xfrm>
            <a:off x="838200" y="365125"/>
            <a:ext cx="10515600" cy="904875"/>
          </a:xfrm>
        </p:spPr>
        <p:txBody>
          <a:bodyPr wrap="square" anchor="ctr">
            <a:normAutofit/>
          </a:bodyPr>
          <a:lstStyle/>
          <a:p>
            <a:r>
              <a:rPr lang="en-AU" sz="2700" dirty="0"/>
              <a:t>Electricity sector vulnerabilities: </a:t>
            </a:r>
            <a:br>
              <a:rPr lang="en-AU" sz="2700" dirty="0"/>
            </a:br>
            <a:r>
              <a:rPr lang="en-AU" sz="2700" dirty="0"/>
              <a:t>Extreme and compound events (1)</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sz="half" idx="1"/>
          </p:nvPr>
        </p:nvSpPr>
        <p:spPr>
          <a:xfrm>
            <a:off x="838200" y="1825625"/>
            <a:ext cx="5181600" cy="4351338"/>
          </a:xfrm>
        </p:spPr>
        <p:txBody>
          <a:bodyPr wrap="square" anchor="t">
            <a:normAutofit/>
          </a:bodyPr>
          <a:lstStyle/>
          <a:p>
            <a:r>
              <a:rPr lang="en-AU" dirty="0"/>
              <a:t>These events can have widespread upstream and downstream impacts on all assets</a:t>
            </a:r>
          </a:p>
          <a:p>
            <a:r>
              <a:rPr lang="en-AU" dirty="0"/>
              <a:t>Impacts on other sectors can affect the energy network, and vice versa</a:t>
            </a:r>
          </a:p>
        </p:txBody>
      </p:sp>
      <p:pic>
        <p:nvPicPr>
          <p:cNvPr id="8194" name="Picture 2" descr="Two people in flood waters, one holding a dog">
            <a:extLst>
              <a:ext uri="{FF2B5EF4-FFF2-40B4-BE49-F238E27FC236}">
                <a16:creationId xmlns:a16="http://schemas.microsoft.com/office/drawing/2014/main" id="{33FFD09F-1719-5B4C-9DFB-D4D6863096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14" r="-1" b="-1"/>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318742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F674-B0D0-4549-A95B-3FCB332B6B53}"/>
              </a:ext>
            </a:extLst>
          </p:cNvPr>
          <p:cNvSpPr>
            <a:spLocks noGrp="1"/>
          </p:cNvSpPr>
          <p:nvPr>
            <p:ph type="title"/>
          </p:nvPr>
        </p:nvSpPr>
        <p:spPr/>
        <p:txBody>
          <a:bodyPr/>
          <a:lstStyle/>
          <a:p>
            <a:r>
              <a:rPr lang="en-AU" dirty="0"/>
              <a:t>Climate change and the electricity sector</a:t>
            </a:r>
          </a:p>
        </p:txBody>
      </p:sp>
      <p:sp>
        <p:nvSpPr>
          <p:cNvPr id="3" name="Content Placeholder 2">
            <a:extLst>
              <a:ext uri="{FF2B5EF4-FFF2-40B4-BE49-F238E27FC236}">
                <a16:creationId xmlns:a16="http://schemas.microsoft.com/office/drawing/2014/main" id="{A32D126A-CE15-FD45-82F1-E4FCF984DF1B}"/>
              </a:ext>
            </a:extLst>
          </p:cNvPr>
          <p:cNvSpPr>
            <a:spLocks noGrp="1"/>
          </p:cNvSpPr>
          <p:nvPr>
            <p:ph idx="1"/>
          </p:nvPr>
        </p:nvSpPr>
        <p:spPr/>
        <p:txBody>
          <a:bodyPr/>
          <a:lstStyle/>
          <a:p>
            <a:pPr marL="0" indent="0">
              <a:buNone/>
            </a:pPr>
            <a:r>
              <a:rPr lang="en-AU" b="1" i="1" dirty="0"/>
              <a:t>Climate change </a:t>
            </a:r>
            <a:r>
              <a:rPr lang="en-AU" i="1" dirty="0"/>
              <a:t>– energy systems face numerous challenges in a changing climate. Increasingly, energy system vulnerabilities to heightened climate impacts, particularly extreme weather, are recognised as material risks to individual assets, the integrated energy system, and society. Consumer demand for energy, and increasingly generation supply, are significantly influenced by weather, increasing the power system’s climate exposure. </a:t>
            </a:r>
          </a:p>
          <a:p>
            <a:pPr marL="0" indent="0">
              <a:buNone/>
            </a:pPr>
            <a:endParaRPr lang="en-AU" i="1" dirty="0"/>
          </a:p>
          <a:p>
            <a:pPr marL="457200" lvl="1" indent="0">
              <a:buNone/>
            </a:pPr>
            <a:r>
              <a:rPr lang="en-AU" dirty="0"/>
              <a:t>AEMO, 2020 ISP Appendix 8. Resilience and Climate Change</a:t>
            </a:r>
          </a:p>
        </p:txBody>
      </p:sp>
    </p:spTree>
    <p:extLst>
      <p:ext uri="{BB962C8B-B14F-4D97-AF65-F5344CB8AC3E}">
        <p14:creationId xmlns:p14="http://schemas.microsoft.com/office/powerpoint/2010/main" val="165562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9CE1-C16D-FA4B-B4F8-3197B0181361}"/>
              </a:ext>
            </a:extLst>
          </p:cNvPr>
          <p:cNvSpPr>
            <a:spLocks noGrp="1"/>
          </p:cNvSpPr>
          <p:nvPr>
            <p:ph type="title"/>
          </p:nvPr>
        </p:nvSpPr>
        <p:spPr/>
        <p:txBody>
          <a:bodyPr>
            <a:normAutofit fontScale="90000"/>
          </a:bodyPr>
          <a:lstStyle/>
          <a:p>
            <a:r>
              <a:rPr lang="en-AU" dirty="0"/>
              <a:t>Electricity sector vulnerabilities: </a:t>
            </a:r>
            <a:br>
              <a:rPr lang="en-AU" dirty="0"/>
            </a:br>
            <a:r>
              <a:rPr lang="en-AU" dirty="0"/>
              <a:t>Extreme and compound events (2)</a:t>
            </a:r>
          </a:p>
        </p:txBody>
      </p:sp>
      <p:sp>
        <p:nvSpPr>
          <p:cNvPr id="3" name="Content Placeholder 2">
            <a:extLst>
              <a:ext uri="{FF2B5EF4-FFF2-40B4-BE49-F238E27FC236}">
                <a16:creationId xmlns:a16="http://schemas.microsoft.com/office/drawing/2014/main" id="{2A90CB3B-CBD8-4540-ABD9-0AE14D0A6B2B}"/>
              </a:ext>
            </a:extLst>
          </p:cNvPr>
          <p:cNvSpPr>
            <a:spLocks noGrp="1"/>
          </p:cNvSpPr>
          <p:nvPr>
            <p:ph idx="1"/>
          </p:nvPr>
        </p:nvSpPr>
        <p:spPr/>
        <p:txBody>
          <a:bodyPr/>
          <a:lstStyle/>
          <a:p>
            <a:r>
              <a:rPr lang="en-AU" dirty="0"/>
              <a:t>Events that are most impactful and hazardous tend to be the result of the combined influence of extremes in multiple variables occurring simultaneously</a:t>
            </a:r>
          </a:p>
          <a:p>
            <a:r>
              <a:rPr lang="en-AU" dirty="0"/>
              <a:t>Climate change can have a significant influence on the frequency, magnitude and impact of some types of compound events</a:t>
            </a:r>
          </a:p>
          <a:p>
            <a:r>
              <a:rPr lang="en-AU" dirty="0"/>
              <a:t>The warming trend, primarily caused by climate change, increases the likelihood of extreme events that are beyond historical experience</a:t>
            </a:r>
          </a:p>
          <a:p>
            <a:r>
              <a:rPr lang="en-AU" dirty="0"/>
              <a:t>A continuing trend of more frequent compound extreme events is likely, although projection of such events is a significant scientific challenge</a:t>
            </a:r>
          </a:p>
        </p:txBody>
      </p:sp>
    </p:spTree>
    <p:extLst>
      <p:ext uri="{BB962C8B-B14F-4D97-AF65-F5344CB8AC3E}">
        <p14:creationId xmlns:p14="http://schemas.microsoft.com/office/powerpoint/2010/main" val="789513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5713-049A-C54B-BD3A-BB5D34F7C59E}"/>
              </a:ext>
            </a:extLst>
          </p:cNvPr>
          <p:cNvSpPr>
            <a:spLocks noGrp="1"/>
          </p:cNvSpPr>
          <p:nvPr>
            <p:ph type="title"/>
          </p:nvPr>
        </p:nvSpPr>
        <p:spPr/>
        <p:txBody>
          <a:bodyPr/>
          <a:lstStyle/>
          <a:p>
            <a:r>
              <a:rPr lang="en-AU" dirty="0"/>
              <a:t>ESCI’s approach</a:t>
            </a:r>
          </a:p>
        </p:txBody>
      </p:sp>
      <p:sp>
        <p:nvSpPr>
          <p:cNvPr id="3" name="Text Placeholder 2">
            <a:extLst>
              <a:ext uri="{FF2B5EF4-FFF2-40B4-BE49-F238E27FC236}">
                <a16:creationId xmlns:a16="http://schemas.microsoft.com/office/drawing/2014/main" id="{86558F79-BEDD-624D-BED1-1225B5A64D54}"/>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39474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167EBA9-1E01-4F85-B2C9-1A430CB378EB}"/>
              </a:ext>
            </a:extLst>
          </p:cNvPr>
          <p:cNvGrpSpPr/>
          <p:nvPr/>
        </p:nvGrpSpPr>
        <p:grpSpPr>
          <a:xfrm>
            <a:off x="2524714" y="1495763"/>
            <a:ext cx="6664204" cy="3757696"/>
            <a:chOff x="2032613" y="1840704"/>
            <a:chExt cx="8126771" cy="3198435"/>
          </a:xfrm>
        </p:grpSpPr>
        <p:sp>
          <p:nvSpPr>
            <p:cNvPr id="14" name="Freeform: Shape 13">
              <a:extLst>
                <a:ext uri="{FF2B5EF4-FFF2-40B4-BE49-F238E27FC236}">
                  <a16:creationId xmlns:a16="http://schemas.microsoft.com/office/drawing/2014/main" id="{71CC36FC-1B7B-4E30-AA77-82A4A6D3B966}"/>
                </a:ext>
              </a:extLst>
            </p:cNvPr>
            <p:cNvSpPr/>
            <p:nvPr/>
          </p:nvSpPr>
          <p:spPr>
            <a:xfrm rot="16200000">
              <a:off x="1767897" y="2127266"/>
              <a:ext cx="3176589"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rgbClr val="789994">
                <a:alpha val="50196"/>
              </a:srgbClr>
            </a:solidFill>
          </p:spPr>
          <p:style>
            <a:lnRef idx="2">
              <a:schemeClr val="lt1">
                <a:hueOff val="0"/>
                <a:satOff val="0"/>
                <a:lumOff val="0"/>
                <a:alphaOff val="0"/>
              </a:schemeClr>
            </a:lnRef>
            <a:fillRef idx="1">
              <a:scrgbClr r="0" g="0" b="0"/>
            </a:fillRef>
            <a:effectRef idx="0">
              <a:schemeClr val="accent6">
                <a:shade val="50000"/>
                <a:hueOff val="0"/>
                <a:satOff val="0"/>
                <a:lumOff val="0"/>
                <a:alphaOff val="0"/>
              </a:schemeClr>
            </a:effectRef>
            <a:fontRef idx="minor">
              <a:schemeClr val="lt1"/>
            </a:fontRef>
          </p:style>
          <p:txBody>
            <a:bodyPr spcFirstLastPara="0" vert="horz" wrap="square" lIns="571785" tIns="102869" rIns="133351" bIns="2117727" numCol="1" spcCol="1270" anchor="t" anchorCtr="0">
              <a:noAutofit/>
            </a:bodyPr>
            <a:lstStyle/>
            <a:p>
              <a:pPr algn="r" defTabSz="1333433">
                <a:lnSpc>
                  <a:spcPct val="90000"/>
                </a:lnSpc>
                <a:spcAft>
                  <a:spcPct val="35000"/>
                </a:spcAft>
              </a:pPr>
              <a:endParaRPr lang="en-AU" sz="3000" dirty="0">
                <a:solidFill>
                  <a:schemeClr val="tx1"/>
                </a:solidFill>
              </a:endParaRPr>
            </a:p>
          </p:txBody>
        </p:sp>
        <p:sp>
          <p:nvSpPr>
            <p:cNvPr id="15" name="Freeform: Shape 14">
              <a:extLst>
                <a:ext uri="{FF2B5EF4-FFF2-40B4-BE49-F238E27FC236}">
                  <a16:creationId xmlns:a16="http://schemas.microsoft.com/office/drawing/2014/main" id="{03354DCA-13B4-450A-86C0-9514A044C32B}"/>
                </a:ext>
              </a:extLst>
            </p:cNvPr>
            <p:cNvSpPr/>
            <p:nvPr/>
          </p:nvSpPr>
          <p:spPr>
            <a:xfrm>
              <a:off x="2179279" y="1840705"/>
              <a:ext cx="2354898"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6">
                <a:shade val="50000"/>
                <a:hueOff val="0"/>
                <a:satOff val="0"/>
                <a:lumOff val="0"/>
                <a:alphaOff val="0"/>
              </a:schemeClr>
            </a:effectRef>
            <a:fontRef idx="minor">
              <a:schemeClr val="lt1"/>
            </a:fontRef>
          </p:style>
          <p:txBody>
            <a:bodyPr spcFirstLastPara="0" vert="horz" wrap="square" lIns="0" tIns="65151" rIns="0" bIns="0" numCol="1" spcCol="1270" anchor="t" anchorCtr="0">
              <a:noAutofit/>
            </a:bodyPr>
            <a:lstStyle/>
            <a:p>
              <a:pPr defTabSz="844510">
                <a:lnSpc>
                  <a:spcPct val="90000"/>
                </a:lnSpc>
                <a:spcAft>
                  <a:spcPct val="35000"/>
                </a:spcAft>
              </a:pPr>
              <a:endParaRPr lang="en-US" sz="2400" b="1" dirty="0">
                <a:solidFill>
                  <a:schemeClr val="tx1"/>
                </a:solidFill>
              </a:endParaRPr>
            </a:p>
            <a:p>
              <a:pPr defTabSz="844510">
                <a:lnSpc>
                  <a:spcPct val="90000"/>
                </a:lnSpc>
                <a:spcBef>
                  <a:spcPts val="600"/>
                </a:spcBef>
                <a:spcAft>
                  <a:spcPts val="1200"/>
                </a:spcAft>
              </a:pPr>
              <a:r>
                <a:rPr lang="en-US" sz="2000" b="1" dirty="0">
                  <a:solidFill>
                    <a:schemeClr val="tx1"/>
                  </a:solidFill>
                </a:rPr>
                <a:t>1. Trends in climate variables affecting supply and demand</a:t>
              </a:r>
              <a:endParaRPr lang="en-AU" sz="2000" b="1" dirty="0">
                <a:solidFill>
                  <a:schemeClr val="tx1"/>
                </a:solidFill>
              </a:endParaRPr>
            </a:p>
            <a:p>
              <a:pPr defTabSz="844510">
                <a:lnSpc>
                  <a:spcPct val="90000"/>
                </a:lnSpc>
                <a:spcAft>
                  <a:spcPct val="35000"/>
                </a:spcAft>
              </a:pPr>
              <a:endParaRPr lang="en-US" sz="2000" dirty="0">
                <a:solidFill>
                  <a:schemeClr val="tx1"/>
                </a:solidFill>
              </a:endParaRPr>
            </a:p>
            <a:p>
              <a:pPr defTabSz="844510">
                <a:lnSpc>
                  <a:spcPct val="90000"/>
                </a:lnSpc>
                <a:spcAft>
                  <a:spcPct val="35000"/>
                </a:spcAft>
              </a:pPr>
              <a:r>
                <a:rPr lang="en-US" sz="2000" dirty="0">
                  <a:solidFill>
                    <a:schemeClr val="tx1"/>
                  </a:solidFill>
                </a:rPr>
                <a:t>Time series with high temporal and spatial resolution </a:t>
              </a:r>
            </a:p>
          </p:txBody>
        </p:sp>
        <p:sp>
          <p:nvSpPr>
            <p:cNvPr id="16" name="Freeform: Shape 15">
              <a:extLst>
                <a:ext uri="{FF2B5EF4-FFF2-40B4-BE49-F238E27FC236}">
                  <a16:creationId xmlns:a16="http://schemas.microsoft.com/office/drawing/2014/main" id="{80E482AE-F778-4057-9189-8C7F19B07BC8}"/>
                </a:ext>
              </a:extLst>
            </p:cNvPr>
            <p:cNvSpPr/>
            <p:nvPr/>
          </p:nvSpPr>
          <p:spPr>
            <a:xfrm rot="16200000">
              <a:off x="4507705" y="2105419"/>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rgbClr val="789994">
                <a:alpha val="67059"/>
              </a:srgbClr>
            </a:solidFill>
          </p:spPr>
          <p:style>
            <a:lnRef idx="2">
              <a:schemeClr val="lt1">
                <a:hueOff val="0"/>
                <a:satOff val="0"/>
                <a:lumOff val="0"/>
                <a:alphaOff val="0"/>
              </a:schemeClr>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571785" tIns="102871" rIns="133351" bIns="2117727" numCol="1" spcCol="1270" anchor="t" anchorCtr="0">
              <a:noAutofit/>
            </a:bodyPr>
            <a:lstStyle/>
            <a:p>
              <a:pPr algn="r" defTabSz="1333433">
                <a:lnSpc>
                  <a:spcPct val="90000"/>
                </a:lnSpc>
                <a:spcAft>
                  <a:spcPct val="35000"/>
                </a:spcAft>
              </a:pPr>
              <a:endParaRPr lang="en-AU" sz="3000" dirty="0">
                <a:solidFill>
                  <a:schemeClr val="tx1"/>
                </a:solidFill>
              </a:endParaRPr>
            </a:p>
          </p:txBody>
        </p:sp>
        <p:sp>
          <p:nvSpPr>
            <p:cNvPr id="18" name="Freeform: Shape 17">
              <a:extLst>
                <a:ext uri="{FF2B5EF4-FFF2-40B4-BE49-F238E27FC236}">
                  <a16:creationId xmlns:a16="http://schemas.microsoft.com/office/drawing/2014/main" id="{80F0A392-8407-4394-80D9-0207F05CC8AF}"/>
                </a:ext>
              </a:extLst>
            </p:cNvPr>
            <p:cNvSpPr/>
            <p:nvPr/>
          </p:nvSpPr>
          <p:spPr>
            <a:xfrm>
              <a:off x="4969119" y="1840705"/>
              <a:ext cx="2304865"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0" tIns="65151" rIns="0" bIns="0" numCol="1" spcCol="1270" anchor="t" anchorCtr="0">
              <a:noAutofit/>
            </a:bodyPr>
            <a:lstStyle/>
            <a:p>
              <a:pPr defTabSz="844510">
                <a:lnSpc>
                  <a:spcPct val="90000"/>
                </a:lnSpc>
                <a:spcAft>
                  <a:spcPct val="35000"/>
                </a:spcAft>
              </a:pPr>
              <a:endParaRPr lang="en-US" sz="2400" b="1" dirty="0">
                <a:solidFill>
                  <a:schemeClr val="tx1"/>
                </a:solidFill>
              </a:endParaRPr>
            </a:p>
            <a:p>
              <a:pPr defTabSz="844510">
                <a:lnSpc>
                  <a:spcPct val="90000"/>
                </a:lnSpc>
                <a:spcAft>
                  <a:spcPct val="35000"/>
                </a:spcAft>
              </a:pPr>
              <a:r>
                <a:rPr lang="en-US" sz="2000" b="1" dirty="0">
                  <a:solidFill>
                    <a:schemeClr val="tx1"/>
                  </a:solidFill>
                </a:rPr>
                <a:t>2. High-impact weather simulations</a:t>
              </a:r>
              <a:endParaRPr lang="en-AU" sz="2000" dirty="0">
                <a:solidFill>
                  <a:schemeClr val="tx1"/>
                </a:solidFill>
              </a:endParaRPr>
            </a:p>
            <a:p>
              <a:pPr defTabSz="844510">
                <a:lnSpc>
                  <a:spcPct val="90000"/>
                </a:lnSpc>
                <a:spcAft>
                  <a:spcPct val="35000"/>
                </a:spcAft>
              </a:pPr>
              <a:endParaRPr lang="en-US" sz="2000" dirty="0">
                <a:solidFill>
                  <a:schemeClr val="tx1"/>
                </a:solidFill>
              </a:endParaRPr>
            </a:p>
            <a:p>
              <a:pPr defTabSz="844510">
                <a:lnSpc>
                  <a:spcPct val="90000"/>
                </a:lnSpc>
                <a:spcAft>
                  <a:spcPct val="35000"/>
                </a:spcAft>
              </a:pPr>
              <a:endParaRPr lang="en-US" sz="2000" dirty="0">
                <a:solidFill>
                  <a:schemeClr val="tx1"/>
                </a:solidFill>
              </a:endParaRPr>
            </a:p>
            <a:p>
              <a:pPr defTabSz="844510">
                <a:lnSpc>
                  <a:spcPct val="90000"/>
                </a:lnSpc>
                <a:spcAft>
                  <a:spcPct val="35000"/>
                </a:spcAft>
              </a:pPr>
              <a:r>
                <a:rPr lang="en-US" sz="2000" dirty="0">
                  <a:solidFill>
                    <a:schemeClr val="tx1"/>
                  </a:solidFill>
                </a:rPr>
                <a:t>Synthetic compound or coincident extreme synoptic weather events</a:t>
              </a:r>
            </a:p>
          </p:txBody>
        </p:sp>
        <p:sp>
          <p:nvSpPr>
            <p:cNvPr id="19" name="Freeform: Shape 18">
              <a:extLst>
                <a:ext uri="{FF2B5EF4-FFF2-40B4-BE49-F238E27FC236}">
                  <a16:creationId xmlns:a16="http://schemas.microsoft.com/office/drawing/2014/main" id="{97AEDBEB-76DF-4123-AD0E-E987E565ED5A}"/>
                </a:ext>
              </a:extLst>
            </p:cNvPr>
            <p:cNvSpPr/>
            <p:nvPr/>
          </p:nvSpPr>
          <p:spPr>
            <a:xfrm rot="16200000">
              <a:off x="7247512" y="2105420"/>
              <a:ext cx="3176588" cy="2647157"/>
            </a:xfrm>
            <a:custGeom>
              <a:avLst/>
              <a:gdLst>
                <a:gd name="connsiteX0" fmla="*/ 0 w 2647156"/>
                <a:gd name="connsiteY0" fmla="*/ 132358 h 3176587"/>
                <a:gd name="connsiteX1" fmla="*/ 132358 w 2647156"/>
                <a:gd name="connsiteY1" fmla="*/ 0 h 3176587"/>
                <a:gd name="connsiteX2" fmla="*/ 2514798 w 2647156"/>
                <a:gd name="connsiteY2" fmla="*/ 0 h 3176587"/>
                <a:gd name="connsiteX3" fmla="*/ 2647156 w 2647156"/>
                <a:gd name="connsiteY3" fmla="*/ 132358 h 3176587"/>
                <a:gd name="connsiteX4" fmla="*/ 2647156 w 2647156"/>
                <a:gd name="connsiteY4" fmla="*/ 3044229 h 3176587"/>
                <a:gd name="connsiteX5" fmla="*/ 2514798 w 2647156"/>
                <a:gd name="connsiteY5" fmla="*/ 3176587 h 3176587"/>
                <a:gd name="connsiteX6" fmla="*/ 132358 w 2647156"/>
                <a:gd name="connsiteY6" fmla="*/ 3176587 h 3176587"/>
                <a:gd name="connsiteX7" fmla="*/ 0 w 2647156"/>
                <a:gd name="connsiteY7" fmla="*/ 3044229 h 3176587"/>
                <a:gd name="connsiteX8" fmla="*/ 0 w 2647156"/>
                <a:gd name="connsiteY8" fmla="*/ 132358 h 317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7156" h="3176587">
                  <a:moveTo>
                    <a:pt x="2536857" y="1"/>
                  </a:moveTo>
                  <a:cubicBezTo>
                    <a:pt x="2597773" y="1"/>
                    <a:pt x="2647156" y="71111"/>
                    <a:pt x="2647156" y="158830"/>
                  </a:cubicBezTo>
                  <a:lnTo>
                    <a:pt x="2647156" y="3017757"/>
                  </a:lnTo>
                  <a:cubicBezTo>
                    <a:pt x="2647156" y="3105476"/>
                    <a:pt x="2597773" y="3176586"/>
                    <a:pt x="2536857" y="3176586"/>
                  </a:cubicBezTo>
                  <a:lnTo>
                    <a:pt x="110299" y="3176586"/>
                  </a:lnTo>
                  <a:cubicBezTo>
                    <a:pt x="49383" y="3176586"/>
                    <a:pt x="0" y="3105476"/>
                    <a:pt x="0" y="3017757"/>
                  </a:cubicBezTo>
                  <a:lnTo>
                    <a:pt x="0" y="158830"/>
                  </a:lnTo>
                  <a:cubicBezTo>
                    <a:pt x="0" y="71111"/>
                    <a:pt x="49383" y="1"/>
                    <a:pt x="110299" y="1"/>
                  </a:cubicBezTo>
                  <a:lnTo>
                    <a:pt x="2536857" y="1"/>
                  </a:lnTo>
                  <a:close/>
                </a:path>
              </a:pathLst>
            </a:custGeom>
            <a:solidFill>
              <a:srgbClr val="789994"/>
            </a:solidFill>
          </p:spPr>
          <p:style>
            <a:lnRef idx="2">
              <a:schemeClr val="lt1">
                <a:hueOff val="0"/>
                <a:satOff val="0"/>
                <a:lumOff val="0"/>
                <a:alphaOff val="0"/>
              </a:schemeClr>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571785" tIns="102871" rIns="133351" bIns="2117725" numCol="1" spcCol="1270" anchor="t" anchorCtr="0">
              <a:noAutofit/>
            </a:bodyPr>
            <a:lstStyle/>
            <a:p>
              <a:pPr algn="r" defTabSz="1333433">
                <a:lnSpc>
                  <a:spcPct val="90000"/>
                </a:lnSpc>
                <a:spcAft>
                  <a:spcPct val="35000"/>
                </a:spcAft>
              </a:pPr>
              <a:endParaRPr lang="en-AU" sz="3000" dirty="0">
                <a:solidFill>
                  <a:schemeClr val="tx1"/>
                </a:solidFill>
              </a:endParaRPr>
            </a:p>
          </p:txBody>
        </p:sp>
        <p:sp>
          <p:nvSpPr>
            <p:cNvPr id="21" name="Freeform: Shape 20">
              <a:extLst>
                <a:ext uri="{FF2B5EF4-FFF2-40B4-BE49-F238E27FC236}">
                  <a16:creationId xmlns:a16="http://schemas.microsoft.com/office/drawing/2014/main" id="{863EB1EA-990D-451C-868E-AFC28282B1A2}"/>
                </a:ext>
              </a:extLst>
            </p:cNvPr>
            <p:cNvSpPr/>
            <p:nvPr/>
          </p:nvSpPr>
          <p:spPr>
            <a:xfrm>
              <a:off x="7734308" y="1840705"/>
              <a:ext cx="2279483" cy="3176587"/>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6">
                <a:shade val="50000"/>
                <a:hueOff val="245616"/>
                <a:satOff val="-10737"/>
                <a:lumOff val="29307"/>
                <a:alphaOff val="0"/>
              </a:schemeClr>
            </a:effectRef>
            <a:fontRef idx="minor">
              <a:schemeClr val="lt1"/>
            </a:fontRef>
          </p:style>
          <p:txBody>
            <a:bodyPr spcFirstLastPara="0" vert="horz" wrap="square" lIns="0" tIns="65151" rIns="0" bIns="0" numCol="1" spcCol="1270" anchor="t" anchorCtr="0">
              <a:noAutofit/>
            </a:bodyPr>
            <a:lstStyle/>
            <a:p>
              <a:pPr defTabSz="844510">
                <a:lnSpc>
                  <a:spcPct val="90000"/>
                </a:lnSpc>
                <a:spcAft>
                  <a:spcPct val="35000"/>
                </a:spcAft>
              </a:pPr>
              <a:endParaRPr lang="en-US" sz="2000" b="1" dirty="0">
                <a:solidFill>
                  <a:schemeClr val="tx1"/>
                </a:solidFill>
              </a:endParaRPr>
            </a:p>
            <a:p>
              <a:pPr defTabSz="844510">
                <a:lnSpc>
                  <a:spcPct val="90000"/>
                </a:lnSpc>
                <a:spcAft>
                  <a:spcPts val="1200"/>
                </a:spcAft>
              </a:pPr>
              <a:r>
                <a:rPr lang="en-US" sz="2000" b="1" dirty="0">
                  <a:solidFill>
                    <a:schemeClr val="tx1"/>
                  </a:solidFill>
                </a:rPr>
                <a:t>3. Regional thresholds for key climate variables</a:t>
              </a:r>
              <a:endParaRPr lang="en-AU" sz="2000" dirty="0">
                <a:solidFill>
                  <a:schemeClr val="tx1"/>
                </a:solidFill>
              </a:endParaRPr>
            </a:p>
            <a:p>
              <a:pPr defTabSz="844510">
                <a:lnSpc>
                  <a:spcPct val="90000"/>
                </a:lnSpc>
                <a:spcAft>
                  <a:spcPct val="35000"/>
                </a:spcAft>
              </a:pPr>
              <a:endParaRPr lang="en-US" sz="2000" dirty="0">
                <a:solidFill>
                  <a:schemeClr val="tx1"/>
                </a:solidFill>
              </a:endParaRPr>
            </a:p>
            <a:p>
              <a:pPr defTabSz="844510">
                <a:lnSpc>
                  <a:spcPct val="90000"/>
                </a:lnSpc>
                <a:spcAft>
                  <a:spcPct val="35000"/>
                </a:spcAft>
              </a:pPr>
              <a:r>
                <a:rPr lang="en-US" sz="2000" dirty="0">
                  <a:solidFill>
                    <a:schemeClr val="tx1"/>
                  </a:solidFill>
                </a:rPr>
                <a:t>Probability of exceedance for temperature, wind gusts, fire danger</a:t>
              </a:r>
            </a:p>
          </p:txBody>
        </p:sp>
      </p:grpSp>
      <p:sp>
        <p:nvSpPr>
          <p:cNvPr id="10" name="Title 3">
            <a:extLst>
              <a:ext uri="{FF2B5EF4-FFF2-40B4-BE49-F238E27FC236}">
                <a16:creationId xmlns:a16="http://schemas.microsoft.com/office/drawing/2014/main" id="{F3034C37-B980-4EE4-B008-AE1AC99774EC}"/>
              </a:ext>
            </a:extLst>
          </p:cNvPr>
          <p:cNvSpPr>
            <a:spLocks noGrp="1"/>
          </p:cNvSpPr>
          <p:nvPr>
            <p:ph type="title"/>
          </p:nvPr>
        </p:nvSpPr>
        <p:spPr>
          <a:xfrm>
            <a:off x="123484" y="279889"/>
            <a:ext cx="10121109" cy="625444"/>
          </a:xfrm>
        </p:spPr>
        <p:txBody>
          <a:bodyPr>
            <a:normAutofit fontScale="90000"/>
          </a:bodyPr>
          <a:lstStyle/>
          <a:p>
            <a:r>
              <a:rPr lang="en-AU" altLang="en-US" dirty="0"/>
              <a:t>Tailored climate information to support industry decision-making</a:t>
            </a:r>
          </a:p>
        </p:txBody>
      </p:sp>
      <p:sp>
        <p:nvSpPr>
          <p:cNvPr id="12" name="Content Placeholder 5">
            <a:extLst>
              <a:ext uri="{FF2B5EF4-FFF2-40B4-BE49-F238E27FC236}">
                <a16:creationId xmlns:a16="http://schemas.microsoft.com/office/drawing/2014/main" id="{00429D0D-5312-4ADC-BF8E-6989D336D9A6}"/>
              </a:ext>
            </a:extLst>
          </p:cNvPr>
          <p:cNvSpPr txBox="1">
            <a:spLocks/>
          </p:cNvSpPr>
          <p:nvPr/>
        </p:nvSpPr>
        <p:spPr>
          <a:xfrm>
            <a:off x="9778240" y="1690663"/>
            <a:ext cx="2391809" cy="353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normAutofit/>
          </a:bodyPr>
          <a:lstStyle>
            <a:defPPr>
              <a:defRPr lang="en-US"/>
            </a:defPPr>
            <a:lvl1pPr defTabSz="1625519" fontAlgn="base">
              <a:lnSpc>
                <a:spcPct val="120000"/>
              </a:lnSpc>
              <a:spcBef>
                <a:spcPts val="0"/>
              </a:spcBef>
              <a:spcAft>
                <a:spcPts val="0"/>
              </a:spcAft>
              <a:defRPr sz="2667">
                <a:latin typeface="Gotham Book Regular"/>
                <a:ea typeface="+mj-ea"/>
                <a:cs typeface="+mj-cs"/>
              </a:defRPr>
            </a:lvl1pPr>
            <a:lvl2pPr fontAlgn="base">
              <a:lnSpc>
                <a:spcPct val="90000"/>
              </a:lnSpc>
              <a:spcBef>
                <a:spcPct val="0"/>
              </a:spcBef>
              <a:spcAft>
                <a:spcPct val="0"/>
              </a:spcAft>
              <a:defRPr sz="3300">
                <a:solidFill>
                  <a:srgbClr val="789994"/>
                </a:solidFill>
                <a:latin typeface="Gotham Book Regular"/>
              </a:defRPr>
            </a:lvl2pPr>
            <a:lvl3pPr fontAlgn="base">
              <a:lnSpc>
                <a:spcPct val="90000"/>
              </a:lnSpc>
              <a:spcBef>
                <a:spcPct val="0"/>
              </a:spcBef>
              <a:spcAft>
                <a:spcPct val="0"/>
              </a:spcAft>
              <a:defRPr sz="3300">
                <a:solidFill>
                  <a:srgbClr val="789994"/>
                </a:solidFill>
                <a:latin typeface="Gotham Book Regular"/>
              </a:defRPr>
            </a:lvl3pPr>
            <a:lvl4pPr fontAlgn="base">
              <a:lnSpc>
                <a:spcPct val="90000"/>
              </a:lnSpc>
              <a:spcBef>
                <a:spcPct val="0"/>
              </a:spcBef>
              <a:spcAft>
                <a:spcPct val="0"/>
              </a:spcAft>
              <a:defRPr sz="3300">
                <a:solidFill>
                  <a:srgbClr val="789994"/>
                </a:solidFill>
                <a:latin typeface="Gotham Book Regular"/>
              </a:defRPr>
            </a:lvl4pPr>
            <a:lvl5pPr fontAlgn="base">
              <a:lnSpc>
                <a:spcPct val="90000"/>
              </a:lnSpc>
              <a:spcBef>
                <a:spcPct val="0"/>
              </a:spcBef>
              <a:spcAft>
                <a:spcPct val="0"/>
              </a:spcAft>
              <a:defRPr sz="3300">
                <a:solidFill>
                  <a:srgbClr val="789994"/>
                </a:solidFill>
                <a:latin typeface="Gotham Book Regular"/>
              </a:defRPr>
            </a:lvl5pPr>
            <a:lvl6pPr marL="342900" fontAlgn="base">
              <a:lnSpc>
                <a:spcPct val="90000"/>
              </a:lnSpc>
              <a:spcBef>
                <a:spcPct val="0"/>
              </a:spcBef>
              <a:spcAft>
                <a:spcPct val="0"/>
              </a:spcAft>
              <a:defRPr sz="3300">
                <a:solidFill>
                  <a:srgbClr val="789994"/>
                </a:solidFill>
                <a:latin typeface="Gotham Book Regular"/>
              </a:defRPr>
            </a:lvl6pPr>
            <a:lvl7pPr marL="685800" fontAlgn="base">
              <a:lnSpc>
                <a:spcPct val="90000"/>
              </a:lnSpc>
              <a:spcBef>
                <a:spcPct val="0"/>
              </a:spcBef>
              <a:spcAft>
                <a:spcPct val="0"/>
              </a:spcAft>
              <a:defRPr sz="3300">
                <a:solidFill>
                  <a:srgbClr val="789994"/>
                </a:solidFill>
                <a:latin typeface="Gotham Book Regular"/>
              </a:defRPr>
            </a:lvl7pPr>
            <a:lvl8pPr marL="1028700" fontAlgn="base">
              <a:lnSpc>
                <a:spcPct val="90000"/>
              </a:lnSpc>
              <a:spcBef>
                <a:spcPct val="0"/>
              </a:spcBef>
              <a:spcAft>
                <a:spcPct val="0"/>
              </a:spcAft>
              <a:defRPr sz="3300">
                <a:solidFill>
                  <a:srgbClr val="789994"/>
                </a:solidFill>
                <a:latin typeface="Gotham Book Regular"/>
              </a:defRPr>
            </a:lvl8pPr>
            <a:lvl9pPr marL="1371600" fontAlgn="base">
              <a:lnSpc>
                <a:spcPct val="90000"/>
              </a:lnSpc>
              <a:spcBef>
                <a:spcPct val="0"/>
              </a:spcBef>
              <a:spcAft>
                <a:spcPct val="0"/>
              </a:spcAft>
              <a:defRPr sz="3300">
                <a:solidFill>
                  <a:srgbClr val="789994"/>
                </a:solidFill>
                <a:latin typeface="Gotham Book Regular"/>
              </a:defRPr>
            </a:lvl9pPr>
          </a:lstStyle>
          <a:p>
            <a:r>
              <a:rPr lang="en-AU" dirty="0"/>
              <a:t>Long-term risk (2030-2060+)</a:t>
            </a:r>
          </a:p>
          <a:p>
            <a:pPr marL="228594" indent="-228594" defTabSz="1625478">
              <a:buFont typeface="Arial" panose="020B0604020202020204" pitchFamily="34" charset="0"/>
              <a:buChar char="•"/>
              <a:defRPr/>
            </a:pPr>
            <a:r>
              <a:rPr lang="en-AU" sz="1867" dirty="0">
                <a:ea typeface="+mn-ea"/>
                <a:cs typeface="+mn-cs"/>
              </a:rPr>
              <a:t>Investment risk </a:t>
            </a:r>
          </a:p>
          <a:p>
            <a:pPr marL="228594" indent="-228594" defTabSz="1625478">
              <a:buFont typeface="Arial" panose="020B0604020202020204" pitchFamily="34" charset="0"/>
              <a:buChar char="•"/>
              <a:defRPr/>
            </a:pPr>
            <a:r>
              <a:rPr lang="en-AU" sz="1867" dirty="0">
                <a:ea typeface="+mn-ea"/>
                <a:cs typeface="+mn-cs"/>
              </a:rPr>
              <a:t>Reliability risk</a:t>
            </a:r>
          </a:p>
          <a:p>
            <a:pPr marL="228594" indent="-228594" defTabSz="1625478">
              <a:buFont typeface="Arial" panose="020B0604020202020204" pitchFamily="34" charset="0"/>
              <a:buChar char="•"/>
              <a:defRPr/>
            </a:pPr>
            <a:r>
              <a:rPr lang="en-AU" sz="1867" dirty="0">
                <a:ea typeface="+mn-ea"/>
                <a:cs typeface="+mn-cs"/>
              </a:rPr>
              <a:t>Operational/ Resilience risk</a:t>
            </a:r>
          </a:p>
        </p:txBody>
      </p:sp>
      <p:sp>
        <p:nvSpPr>
          <p:cNvPr id="2" name="Arrow: Right 1">
            <a:extLst>
              <a:ext uri="{FF2B5EF4-FFF2-40B4-BE49-F238E27FC236}">
                <a16:creationId xmlns:a16="http://schemas.microsoft.com/office/drawing/2014/main" id="{98A8A172-5681-4394-94A0-24287CD02CA0}"/>
              </a:ext>
            </a:extLst>
          </p:cNvPr>
          <p:cNvSpPr/>
          <p:nvPr/>
        </p:nvSpPr>
        <p:spPr>
          <a:xfrm>
            <a:off x="269508" y="1495765"/>
            <a:ext cx="2135813" cy="3732027"/>
          </a:xfrm>
          <a:prstGeom prst="rightArrow">
            <a:avLst>
              <a:gd name="adj1" fmla="val 70633"/>
              <a:gd name="adj2" fmla="val 247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1625478">
              <a:lnSpc>
                <a:spcPct val="120000"/>
              </a:lnSpc>
              <a:defRPr/>
            </a:pPr>
            <a:r>
              <a:rPr lang="en-AU" sz="2133" b="1" dirty="0">
                <a:solidFill>
                  <a:schemeClr val="bg1"/>
                </a:solidFill>
                <a:latin typeface="Gotham Book Regular"/>
              </a:rPr>
              <a:t>Hazards</a:t>
            </a:r>
          </a:p>
          <a:p>
            <a:pPr marL="228594" indent="-228594" defTabSz="1625478">
              <a:lnSpc>
                <a:spcPct val="120000"/>
              </a:lnSpc>
              <a:buFont typeface="Arial" panose="020B0604020202020204" pitchFamily="34" charset="0"/>
              <a:buChar char="•"/>
              <a:defRPr/>
            </a:pPr>
            <a:r>
              <a:rPr lang="en-AU" sz="1867" dirty="0">
                <a:solidFill>
                  <a:schemeClr val="bg1"/>
                </a:solidFill>
                <a:latin typeface="Gotham Book Regular"/>
              </a:rPr>
              <a:t>Temperature</a:t>
            </a:r>
          </a:p>
          <a:p>
            <a:pPr marL="228594" indent="-228594" defTabSz="1625478">
              <a:lnSpc>
                <a:spcPct val="120000"/>
              </a:lnSpc>
              <a:buFont typeface="Arial" panose="020B0604020202020204" pitchFamily="34" charset="0"/>
              <a:buChar char="•"/>
              <a:defRPr/>
            </a:pPr>
            <a:r>
              <a:rPr lang="en-AU" sz="1867" dirty="0">
                <a:solidFill>
                  <a:schemeClr val="bg1"/>
                </a:solidFill>
                <a:latin typeface="Gotham Book Regular"/>
              </a:rPr>
              <a:t>Wind</a:t>
            </a:r>
          </a:p>
          <a:p>
            <a:pPr marL="228594" indent="-228594" defTabSz="1625478">
              <a:lnSpc>
                <a:spcPct val="120000"/>
              </a:lnSpc>
              <a:buFont typeface="Arial" panose="020B0604020202020204" pitchFamily="34" charset="0"/>
              <a:buChar char="•"/>
              <a:defRPr/>
            </a:pPr>
            <a:r>
              <a:rPr lang="en-AU" sz="1867" dirty="0">
                <a:solidFill>
                  <a:schemeClr val="bg1"/>
                </a:solidFill>
                <a:latin typeface="Gotham Book Regular"/>
              </a:rPr>
              <a:t>Bushfire</a:t>
            </a:r>
          </a:p>
          <a:p>
            <a:pPr marL="228594" indent="-228594" defTabSz="1625478">
              <a:lnSpc>
                <a:spcPct val="120000"/>
              </a:lnSpc>
              <a:buFont typeface="Arial" panose="020B0604020202020204" pitchFamily="34" charset="0"/>
              <a:buChar char="•"/>
              <a:defRPr/>
            </a:pPr>
            <a:r>
              <a:rPr lang="en-AU" sz="1867" dirty="0">
                <a:solidFill>
                  <a:schemeClr val="bg1"/>
                </a:solidFill>
                <a:latin typeface="Gotham Book Regular"/>
              </a:rPr>
              <a:t>Precipitation</a:t>
            </a:r>
            <a:endParaRPr lang="en-AU" sz="1867" dirty="0">
              <a:solidFill>
                <a:schemeClr val="bg1"/>
              </a:solidFill>
            </a:endParaRPr>
          </a:p>
        </p:txBody>
      </p:sp>
      <p:sp>
        <p:nvSpPr>
          <p:cNvPr id="3" name="Isosceles Triangle 2">
            <a:extLst>
              <a:ext uri="{FF2B5EF4-FFF2-40B4-BE49-F238E27FC236}">
                <a16:creationId xmlns:a16="http://schemas.microsoft.com/office/drawing/2014/main" id="{E7937165-1197-42E6-BF74-8C313BD2AF5A}"/>
              </a:ext>
            </a:extLst>
          </p:cNvPr>
          <p:cNvSpPr/>
          <p:nvPr/>
        </p:nvSpPr>
        <p:spPr>
          <a:xfrm rot="5400000">
            <a:off x="7771056" y="3220608"/>
            <a:ext cx="3501019" cy="513347"/>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4" name="Rectangle: Rounded Corners 3">
            <a:extLst>
              <a:ext uri="{FF2B5EF4-FFF2-40B4-BE49-F238E27FC236}">
                <a16:creationId xmlns:a16="http://schemas.microsoft.com/office/drawing/2014/main" id="{57CE0968-9679-4799-B6B2-34C8AC265BC5}"/>
              </a:ext>
            </a:extLst>
          </p:cNvPr>
          <p:cNvSpPr/>
          <p:nvPr/>
        </p:nvSpPr>
        <p:spPr>
          <a:xfrm>
            <a:off x="2524713" y="5352288"/>
            <a:ext cx="6664206" cy="963168"/>
          </a:xfrm>
          <a:prstGeom prst="roundRect">
            <a:avLst/>
          </a:prstGeom>
          <a:solidFill>
            <a:srgbClr val="2F5745"/>
          </a:solidFill>
          <a:ln>
            <a:solidFill>
              <a:srgbClr val="659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Standardised approach to developing climate scenarios including understanding of uncertainty and confidence</a:t>
            </a:r>
          </a:p>
        </p:txBody>
      </p:sp>
    </p:spTree>
    <p:extLst>
      <p:ext uri="{BB962C8B-B14F-4D97-AF65-F5344CB8AC3E}">
        <p14:creationId xmlns:p14="http://schemas.microsoft.com/office/powerpoint/2010/main" val="2068005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DC1D5B70-2571-4AF9-896E-4624058F1189}"/>
              </a:ext>
            </a:extLst>
          </p:cNvPr>
          <p:cNvSpPr txBox="1"/>
          <p:nvPr/>
        </p:nvSpPr>
        <p:spPr>
          <a:xfrm>
            <a:off x="3526518" y="3137634"/>
            <a:ext cx="1665401" cy="1077218"/>
          </a:xfrm>
          <a:prstGeom prst="rect">
            <a:avLst/>
          </a:prstGeom>
          <a:solidFill>
            <a:schemeClr val="bg1"/>
          </a:solidFill>
        </p:spPr>
        <p:txBody>
          <a:bodyPr wrap="square" rtlCol="0">
            <a:spAutoFit/>
          </a:bodyPr>
          <a:lstStyle/>
          <a:p>
            <a:r>
              <a:rPr lang="en-AU" sz="1600" dirty="0"/>
              <a:t>Repeat for planning cycles or in response to events</a:t>
            </a:r>
          </a:p>
        </p:txBody>
      </p:sp>
      <p:cxnSp>
        <p:nvCxnSpPr>
          <p:cNvPr id="27" name="Straight Connector 26">
            <a:extLst>
              <a:ext uri="{FF2B5EF4-FFF2-40B4-BE49-F238E27FC236}">
                <a16:creationId xmlns:a16="http://schemas.microsoft.com/office/drawing/2014/main" id="{BF639F30-CDB6-4D83-9656-D34DF53FA647}"/>
              </a:ext>
            </a:extLst>
          </p:cNvPr>
          <p:cNvCxnSpPr>
            <a:cxnSpLocks/>
          </p:cNvCxnSpPr>
          <p:nvPr/>
        </p:nvCxnSpPr>
        <p:spPr>
          <a:xfrm>
            <a:off x="4957895" y="3993161"/>
            <a:ext cx="2635943" cy="214804"/>
          </a:xfrm>
          <a:prstGeom prst="line">
            <a:avLst/>
          </a:prstGeom>
          <a:ln>
            <a:solidFill>
              <a:srgbClr val="789994"/>
            </a:solidFill>
            <a:prstDash val="dash"/>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AE0E4CBA-E8C0-4B77-AC63-60926E0B22E1}"/>
              </a:ext>
            </a:extLst>
          </p:cNvPr>
          <p:cNvSpPr>
            <a:spLocks noGrp="1"/>
          </p:cNvSpPr>
          <p:nvPr>
            <p:ph type="title"/>
          </p:nvPr>
        </p:nvSpPr>
        <p:spPr>
          <a:xfrm>
            <a:off x="399341" y="86918"/>
            <a:ext cx="10515600" cy="874239"/>
          </a:xfrm>
        </p:spPr>
        <p:txBody>
          <a:bodyPr>
            <a:normAutofit/>
          </a:bodyPr>
          <a:lstStyle/>
          <a:p>
            <a:r>
              <a:rPr lang="en-AU" dirty="0"/>
              <a:t>ESCI Climate Risk Assessment Framework</a:t>
            </a:r>
            <a:br>
              <a:rPr lang="en-AU" dirty="0"/>
            </a:br>
            <a:r>
              <a:rPr lang="en-AU" sz="2133" dirty="0"/>
              <a:t>Based on ISO 14090 – adapting to climate change</a:t>
            </a:r>
          </a:p>
        </p:txBody>
      </p:sp>
      <p:grpSp>
        <p:nvGrpSpPr>
          <p:cNvPr id="38" name="Group 37">
            <a:extLst>
              <a:ext uri="{FF2B5EF4-FFF2-40B4-BE49-F238E27FC236}">
                <a16:creationId xmlns:a16="http://schemas.microsoft.com/office/drawing/2014/main" id="{41118CB7-8FF8-4E1B-8708-3269211EB8EF}"/>
              </a:ext>
            </a:extLst>
          </p:cNvPr>
          <p:cNvGrpSpPr/>
          <p:nvPr/>
        </p:nvGrpSpPr>
        <p:grpSpPr>
          <a:xfrm>
            <a:off x="5435595" y="2742853"/>
            <a:ext cx="2158243" cy="1140453"/>
            <a:chOff x="5314950" y="1607567"/>
            <a:chExt cx="1864519" cy="1175147"/>
          </a:xfrm>
          <a:solidFill>
            <a:srgbClr val="65AB8B"/>
          </a:solidFill>
        </p:grpSpPr>
        <p:sp>
          <p:nvSpPr>
            <p:cNvPr id="7" name="Oval 6">
              <a:extLst>
                <a:ext uri="{FF2B5EF4-FFF2-40B4-BE49-F238E27FC236}">
                  <a16:creationId xmlns:a16="http://schemas.microsoft.com/office/drawing/2014/main" id="{BC240A5A-D7DA-4412-B701-87028755C5C2}"/>
                </a:ext>
              </a:extLst>
            </p:cNvPr>
            <p:cNvSpPr/>
            <p:nvPr/>
          </p:nvSpPr>
          <p:spPr>
            <a:xfrm>
              <a:off x="5314950" y="1607567"/>
              <a:ext cx="1864519" cy="1175147"/>
            </a:xfrm>
            <a:prstGeom prst="ellipse">
              <a:avLst/>
            </a:prstGeom>
            <a:solidFill>
              <a:srgbClr val="789994"/>
            </a:solidFill>
            <a:ln>
              <a:solidFill>
                <a:srgbClr val="789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11" name="TextBox 10">
              <a:extLst>
                <a:ext uri="{FF2B5EF4-FFF2-40B4-BE49-F238E27FC236}">
                  <a16:creationId xmlns:a16="http://schemas.microsoft.com/office/drawing/2014/main" id="{AC0BDBA0-6399-48E5-B045-883132A9535E}"/>
                </a:ext>
              </a:extLst>
            </p:cNvPr>
            <p:cNvSpPr txBox="1"/>
            <p:nvPr/>
          </p:nvSpPr>
          <p:spPr>
            <a:xfrm>
              <a:off x="5353562" y="1821717"/>
              <a:ext cx="1720328" cy="433358"/>
            </a:xfrm>
            <a:prstGeom prst="rect">
              <a:avLst/>
            </a:prstGeom>
            <a:noFill/>
            <a:ln>
              <a:noFill/>
            </a:ln>
          </p:spPr>
          <p:txBody>
            <a:bodyPr wrap="square" rtlCol="0" anchor="t">
              <a:spAutoFit/>
            </a:bodyPr>
            <a:lstStyle/>
            <a:p>
              <a:pPr algn="ctr"/>
              <a:r>
                <a:rPr lang="en-US" sz="2133" dirty="0">
                  <a:solidFill>
                    <a:schemeClr val="bg1"/>
                  </a:solidFill>
                </a:rPr>
                <a:t>2. Assess impact</a:t>
              </a:r>
            </a:p>
          </p:txBody>
        </p:sp>
      </p:grpSp>
      <p:grpSp>
        <p:nvGrpSpPr>
          <p:cNvPr id="40" name="Group 39">
            <a:extLst>
              <a:ext uri="{FF2B5EF4-FFF2-40B4-BE49-F238E27FC236}">
                <a16:creationId xmlns:a16="http://schemas.microsoft.com/office/drawing/2014/main" id="{2F3878BD-380D-4235-BF2F-ADDAB0C66912}"/>
              </a:ext>
            </a:extLst>
          </p:cNvPr>
          <p:cNvGrpSpPr/>
          <p:nvPr/>
        </p:nvGrpSpPr>
        <p:grpSpPr>
          <a:xfrm>
            <a:off x="3266691" y="5311435"/>
            <a:ext cx="2190436" cy="1140453"/>
            <a:chOff x="3450432" y="3937843"/>
            <a:chExt cx="1892331" cy="1175147"/>
          </a:xfrm>
          <a:noFill/>
        </p:grpSpPr>
        <p:sp>
          <p:nvSpPr>
            <p:cNvPr id="5" name="Oval 4">
              <a:extLst>
                <a:ext uri="{FF2B5EF4-FFF2-40B4-BE49-F238E27FC236}">
                  <a16:creationId xmlns:a16="http://schemas.microsoft.com/office/drawing/2014/main" id="{FF87B6DE-18E9-467B-AEA5-43FEB98EB40F}"/>
                </a:ext>
              </a:extLst>
            </p:cNvPr>
            <p:cNvSpPr/>
            <p:nvPr/>
          </p:nvSpPr>
          <p:spPr>
            <a:xfrm>
              <a:off x="3450432" y="3937843"/>
              <a:ext cx="1864519" cy="1175147"/>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Box 12">
              <a:extLst>
                <a:ext uri="{FF2B5EF4-FFF2-40B4-BE49-F238E27FC236}">
                  <a16:creationId xmlns:a16="http://schemas.microsoft.com/office/drawing/2014/main" id="{C468CCCC-8444-4A45-9D42-A73C989D9B5A}"/>
                </a:ext>
              </a:extLst>
            </p:cNvPr>
            <p:cNvSpPr txBox="1"/>
            <p:nvPr/>
          </p:nvSpPr>
          <p:spPr>
            <a:xfrm>
              <a:off x="3470053" y="4365383"/>
              <a:ext cx="1872710" cy="391206"/>
            </a:xfrm>
            <a:prstGeom prst="rect">
              <a:avLst/>
            </a:prstGeom>
            <a:grpFill/>
          </p:spPr>
          <p:txBody>
            <a:bodyPr wrap="square" rtlCol="0">
              <a:spAutoFit/>
            </a:bodyPr>
            <a:lstStyle/>
            <a:p>
              <a:pPr algn="ctr"/>
              <a:r>
                <a:rPr lang="en-US" sz="1867" dirty="0"/>
                <a:t>4. Make decisions</a:t>
              </a:r>
            </a:p>
          </p:txBody>
        </p:sp>
      </p:grpSp>
      <p:grpSp>
        <p:nvGrpSpPr>
          <p:cNvPr id="41" name="Group 40">
            <a:extLst>
              <a:ext uri="{FF2B5EF4-FFF2-40B4-BE49-F238E27FC236}">
                <a16:creationId xmlns:a16="http://schemas.microsoft.com/office/drawing/2014/main" id="{31DC820F-4E96-47AE-B682-F424B9A94718}"/>
              </a:ext>
            </a:extLst>
          </p:cNvPr>
          <p:cNvGrpSpPr/>
          <p:nvPr/>
        </p:nvGrpSpPr>
        <p:grpSpPr>
          <a:xfrm>
            <a:off x="1311335" y="4337963"/>
            <a:ext cx="2158243" cy="1140453"/>
            <a:chOff x="1585913" y="3094732"/>
            <a:chExt cx="1864519" cy="1175147"/>
          </a:xfrm>
          <a:noFill/>
        </p:grpSpPr>
        <p:sp>
          <p:nvSpPr>
            <p:cNvPr id="8" name="Oval 7">
              <a:extLst>
                <a:ext uri="{FF2B5EF4-FFF2-40B4-BE49-F238E27FC236}">
                  <a16:creationId xmlns:a16="http://schemas.microsoft.com/office/drawing/2014/main" id="{EAAADF24-7FED-4D6A-AED7-2C2EB8D83E3A}"/>
                </a:ext>
              </a:extLst>
            </p:cNvPr>
            <p:cNvSpPr/>
            <p:nvPr/>
          </p:nvSpPr>
          <p:spPr>
            <a:xfrm>
              <a:off x="1585913" y="3094732"/>
              <a:ext cx="1864519" cy="1175147"/>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4" name="TextBox 13">
              <a:extLst>
                <a:ext uri="{FF2B5EF4-FFF2-40B4-BE49-F238E27FC236}">
                  <a16:creationId xmlns:a16="http://schemas.microsoft.com/office/drawing/2014/main" id="{FBC7EFD4-49BD-4E7A-B6CB-91E96910712F}"/>
                </a:ext>
              </a:extLst>
            </p:cNvPr>
            <p:cNvSpPr txBox="1"/>
            <p:nvPr/>
          </p:nvSpPr>
          <p:spPr>
            <a:xfrm>
              <a:off x="1643215" y="3389917"/>
              <a:ext cx="1785937" cy="391206"/>
            </a:xfrm>
            <a:prstGeom prst="rect">
              <a:avLst/>
            </a:prstGeom>
            <a:grpFill/>
          </p:spPr>
          <p:txBody>
            <a:bodyPr wrap="square" rtlCol="0">
              <a:spAutoFit/>
            </a:bodyPr>
            <a:lstStyle/>
            <a:p>
              <a:pPr algn="ctr"/>
              <a:r>
                <a:rPr lang="en-US" sz="1867" dirty="0"/>
                <a:t>5. Implement</a:t>
              </a:r>
            </a:p>
          </p:txBody>
        </p:sp>
      </p:grpSp>
      <p:grpSp>
        <p:nvGrpSpPr>
          <p:cNvPr id="36" name="Group 35">
            <a:extLst>
              <a:ext uri="{FF2B5EF4-FFF2-40B4-BE49-F238E27FC236}">
                <a16:creationId xmlns:a16="http://schemas.microsoft.com/office/drawing/2014/main" id="{5CA7226D-50DD-4639-8229-35CDAD8B62DC}"/>
              </a:ext>
            </a:extLst>
          </p:cNvPr>
          <p:cNvGrpSpPr/>
          <p:nvPr/>
        </p:nvGrpSpPr>
        <p:grpSpPr>
          <a:xfrm>
            <a:off x="1210817" y="2527832"/>
            <a:ext cx="2170723" cy="1140453"/>
            <a:chOff x="1585913" y="1607567"/>
            <a:chExt cx="1875301" cy="1175147"/>
          </a:xfrm>
        </p:grpSpPr>
        <p:sp>
          <p:nvSpPr>
            <p:cNvPr id="9" name="Oval 8">
              <a:extLst>
                <a:ext uri="{FF2B5EF4-FFF2-40B4-BE49-F238E27FC236}">
                  <a16:creationId xmlns:a16="http://schemas.microsoft.com/office/drawing/2014/main" id="{07683756-38E0-4FEB-9A2B-0C9178E5DA2B}"/>
                </a:ext>
              </a:extLst>
            </p:cNvPr>
            <p:cNvSpPr/>
            <p:nvPr/>
          </p:nvSpPr>
          <p:spPr>
            <a:xfrm>
              <a:off x="1585913" y="1607567"/>
              <a:ext cx="1864519" cy="1175147"/>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tx1"/>
                </a:solidFill>
              </a:endParaRPr>
            </a:p>
          </p:txBody>
        </p:sp>
        <p:sp>
          <p:nvSpPr>
            <p:cNvPr id="15" name="TextBox 14">
              <a:extLst>
                <a:ext uri="{FF2B5EF4-FFF2-40B4-BE49-F238E27FC236}">
                  <a16:creationId xmlns:a16="http://schemas.microsoft.com/office/drawing/2014/main" id="{10494441-ABAC-47AC-994A-F4B7323DDB1D}"/>
                </a:ext>
              </a:extLst>
            </p:cNvPr>
            <p:cNvSpPr txBox="1"/>
            <p:nvPr/>
          </p:nvSpPr>
          <p:spPr>
            <a:xfrm>
              <a:off x="1596695" y="1811442"/>
              <a:ext cx="1864519" cy="687267"/>
            </a:xfrm>
            <a:prstGeom prst="rect">
              <a:avLst/>
            </a:prstGeom>
            <a:noFill/>
          </p:spPr>
          <p:txBody>
            <a:bodyPr wrap="square" rtlCol="0">
              <a:spAutoFit/>
            </a:bodyPr>
            <a:lstStyle/>
            <a:p>
              <a:pPr algn="ctr"/>
              <a:r>
                <a:rPr lang="en-US" sz="1867" dirty="0"/>
                <a:t>6. Monitor, evaluate, adapt</a:t>
              </a:r>
            </a:p>
          </p:txBody>
        </p:sp>
      </p:grpSp>
      <p:sp>
        <p:nvSpPr>
          <p:cNvPr id="16" name="Arrow: Right 15">
            <a:extLst>
              <a:ext uri="{FF2B5EF4-FFF2-40B4-BE49-F238E27FC236}">
                <a16:creationId xmlns:a16="http://schemas.microsoft.com/office/drawing/2014/main" id="{540B8194-1DEF-46CE-93A3-04E0B05EDBF0}"/>
              </a:ext>
            </a:extLst>
          </p:cNvPr>
          <p:cNvSpPr/>
          <p:nvPr/>
        </p:nvSpPr>
        <p:spPr>
          <a:xfrm rot="2201766">
            <a:off x="5760782" y="2329491"/>
            <a:ext cx="390525" cy="3321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Arrow: Right 16">
            <a:extLst>
              <a:ext uri="{FF2B5EF4-FFF2-40B4-BE49-F238E27FC236}">
                <a16:creationId xmlns:a16="http://schemas.microsoft.com/office/drawing/2014/main" id="{D2121DEE-8A41-48AF-B716-E2B9A73435FF}"/>
              </a:ext>
            </a:extLst>
          </p:cNvPr>
          <p:cNvSpPr/>
          <p:nvPr/>
        </p:nvSpPr>
        <p:spPr>
          <a:xfrm rot="5400000">
            <a:off x="6374626" y="3966652"/>
            <a:ext cx="391783" cy="32015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Arrow: Right 17">
            <a:extLst>
              <a:ext uri="{FF2B5EF4-FFF2-40B4-BE49-F238E27FC236}">
                <a16:creationId xmlns:a16="http://schemas.microsoft.com/office/drawing/2014/main" id="{E274CB6A-98FF-4B25-8A2E-798805269CE8}"/>
              </a:ext>
            </a:extLst>
          </p:cNvPr>
          <p:cNvSpPr/>
          <p:nvPr/>
        </p:nvSpPr>
        <p:spPr>
          <a:xfrm rot="8372333">
            <a:off x="5504438" y="5609867"/>
            <a:ext cx="390525" cy="3321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Arrow: Right 18">
            <a:extLst>
              <a:ext uri="{FF2B5EF4-FFF2-40B4-BE49-F238E27FC236}">
                <a16:creationId xmlns:a16="http://schemas.microsoft.com/office/drawing/2014/main" id="{DE3033D0-4D30-42B4-847A-34B13B415FA5}"/>
              </a:ext>
            </a:extLst>
          </p:cNvPr>
          <p:cNvSpPr/>
          <p:nvPr/>
        </p:nvSpPr>
        <p:spPr>
          <a:xfrm rot="13098560">
            <a:off x="2687644" y="5563698"/>
            <a:ext cx="390525" cy="3321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Arrow: Right 19">
            <a:extLst>
              <a:ext uri="{FF2B5EF4-FFF2-40B4-BE49-F238E27FC236}">
                <a16:creationId xmlns:a16="http://schemas.microsoft.com/office/drawing/2014/main" id="{240F6BCD-2D15-4562-8FFF-629BF3556814}"/>
              </a:ext>
            </a:extLst>
          </p:cNvPr>
          <p:cNvSpPr/>
          <p:nvPr/>
        </p:nvSpPr>
        <p:spPr>
          <a:xfrm rot="16200000">
            <a:off x="2161380" y="3846615"/>
            <a:ext cx="390525" cy="3321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Arrow: Right 20">
            <a:extLst>
              <a:ext uri="{FF2B5EF4-FFF2-40B4-BE49-F238E27FC236}">
                <a16:creationId xmlns:a16="http://schemas.microsoft.com/office/drawing/2014/main" id="{8C4AFCE0-9523-4F70-95ED-677743C2CD41}"/>
              </a:ext>
            </a:extLst>
          </p:cNvPr>
          <p:cNvSpPr/>
          <p:nvPr/>
        </p:nvSpPr>
        <p:spPr>
          <a:xfrm rot="19453636">
            <a:off x="2869920" y="2155825"/>
            <a:ext cx="390525" cy="33217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Callout: Line 2">
            <a:extLst>
              <a:ext uri="{FF2B5EF4-FFF2-40B4-BE49-F238E27FC236}">
                <a16:creationId xmlns:a16="http://schemas.microsoft.com/office/drawing/2014/main" id="{B5A86A8B-37AE-4055-845D-22AFE4B7CD2B}"/>
              </a:ext>
            </a:extLst>
          </p:cNvPr>
          <p:cNvSpPr/>
          <p:nvPr/>
        </p:nvSpPr>
        <p:spPr>
          <a:xfrm>
            <a:off x="6124912" y="959898"/>
            <a:ext cx="3064808" cy="1067701"/>
          </a:xfrm>
          <a:prstGeom prst="borderCallout1">
            <a:avLst>
              <a:gd name="adj1" fmla="val 51863"/>
              <a:gd name="adj2" fmla="val -190"/>
              <a:gd name="adj3" fmla="val 99806"/>
              <a:gd name="adj4" fmla="val -34267"/>
            </a:avLst>
          </a:prstGeom>
          <a:solidFill>
            <a:srgbClr val="789994">
              <a:alpha val="56078"/>
            </a:srgbClr>
          </a:solidFill>
          <a:ln w="38100">
            <a:solidFill>
              <a:srgbClr val="789994">
                <a:alpha val="5568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buFont typeface="Arial" panose="020B0604020202020204" pitchFamily="34" charset="0"/>
              <a:buChar char="•"/>
            </a:pPr>
            <a:r>
              <a:rPr lang="en-AU" sz="1400" dirty="0">
                <a:solidFill>
                  <a:schemeClr val="tx1"/>
                </a:solidFill>
              </a:rPr>
              <a:t>Visions goals and objectives</a:t>
            </a:r>
          </a:p>
          <a:p>
            <a:pPr marL="285744" indent="-285744">
              <a:buFont typeface="Arial" panose="020B0604020202020204" pitchFamily="34" charset="0"/>
              <a:buChar char="•"/>
            </a:pPr>
            <a:r>
              <a:rPr lang="en-AU" sz="1400" dirty="0">
                <a:solidFill>
                  <a:schemeClr val="tx1"/>
                </a:solidFill>
              </a:rPr>
              <a:t>Decisions which are susceptible to climate change risk</a:t>
            </a:r>
          </a:p>
          <a:p>
            <a:pPr marL="285744" indent="-285744">
              <a:buFont typeface="Arial" panose="020B0604020202020204" pitchFamily="34" charset="0"/>
              <a:buChar char="•"/>
            </a:pPr>
            <a:r>
              <a:rPr lang="en-AU" sz="1400" dirty="0">
                <a:solidFill>
                  <a:schemeClr val="tx1"/>
                </a:solidFill>
              </a:rPr>
              <a:t>Relevant stakeholders</a:t>
            </a:r>
          </a:p>
        </p:txBody>
      </p:sp>
      <p:sp>
        <p:nvSpPr>
          <p:cNvPr id="22" name="Callout: Line 21">
            <a:extLst>
              <a:ext uri="{FF2B5EF4-FFF2-40B4-BE49-F238E27FC236}">
                <a16:creationId xmlns:a16="http://schemas.microsoft.com/office/drawing/2014/main" id="{B3151A4C-B072-421B-A83B-5DA15C9AC008}"/>
              </a:ext>
            </a:extLst>
          </p:cNvPr>
          <p:cNvSpPr/>
          <p:nvPr/>
        </p:nvSpPr>
        <p:spPr>
          <a:xfrm>
            <a:off x="8142859" y="2245723"/>
            <a:ext cx="2772083" cy="1637584"/>
          </a:xfrm>
          <a:prstGeom prst="borderCallout1">
            <a:avLst>
              <a:gd name="adj1" fmla="val 50511"/>
              <a:gd name="adj2" fmla="val -641"/>
              <a:gd name="adj3" fmla="val 57997"/>
              <a:gd name="adj4" fmla="val -23185"/>
            </a:avLst>
          </a:prstGeom>
          <a:solidFill>
            <a:srgbClr val="789994">
              <a:alpha val="56078"/>
            </a:srgbClr>
          </a:solidFill>
          <a:ln w="38100">
            <a:solidFill>
              <a:srgbClr val="789994">
                <a:alpha val="5607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dirty="0">
                <a:solidFill>
                  <a:schemeClr val="tx1"/>
                </a:solidFill>
              </a:rPr>
              <a:t>Risk assessment</a:t>
            </a:r>
          </a:p>
          <a:p>
            <a:pPr marL="285744" indent="-285744">
              <a:buFont typeface="Arial" panose="020B0604020202020204" pitchFamily="34" charset="0"/>
              <a:buChar char="•"/>
            </a:pPr>
            <a:r>
              <a:rPr lang="en-AU" sz="1400" dirty="0">
                <a:solidFill>
                  <a:schemeClr val="tx1"/>
                </a:solidFill>
              </a:rPr>
              <a:t>Identify relationship between asset/decision and weather</a:t>
            </a:r>
          </a:p>
          <a:p>
            <a:pPr marL="285744" indent="-285744">
              <a:buFont typeface="Arial" panose="020B0604020202020204" pitchFamily="34" charset="0"/>
              <a:buChar char="•"/>
            </a:pPr>
            <a:r>
              <a:rPr lang="en-AU" sz="1400" dirty="0">
                <a:solidFill>
                  <a:schemeClr val="tx1"/>
                </a:solidFill>
              </a:rPr>
              <a:t>Analyse impact of future climate</a:t>
            </a:r>
          </a:p>
          <a:p>
            <a:pPr marL="285744" indent="-285744">
              <a:buFont typeface="Arial" panose="020B0604020202020204" pitchFamily="34" charset="0"/>
              <a:buChar char="•"/>
            </a:pPr>
            <a:r>
              <a:rPr lang="en-AU" sz="1400" dirty="0">
                <a:solidFill>
                  <a:schemeClr val="tx1"/>
                </a:solidFill>
              </a:rPr>
              <a:t>Evaluate risk</a:t>
            </a:r>
          </a:p>
        </p:txBody>
      </p:sp>
      <p:sp>
        <p:nvSpPr>
          <p:cNvPr id="23" name="Callout: Line 22">
            <a:extLst>
              <a:ext uri="{FF2B5EF4-FFF2-40B4-BE49-F238E27FC236}">
                <a16:creationId xmlns:a16="http://schemas.microsoft.com/office/drawing/2014/main" id="{2829B973-BFDD-4209-8F39-B86B450E2562}"/>
              </a:ext>
            </a:extLst>
          </p:cNvPr>
          <p:cNvSpPr/>
          <p:nvPr/>
        </p:nvSpPr>
        <p:spPr>
          <a:xfrm>
            <a:off x="8392543" y="4889115"/>
            <a:ext cx="2345456" cy="1291749"/>
          </a:xfrm>
          <a:prstGeom prst="borderCallout1">
            <a:avLst>
              <a:gd name="adj1" fmla="val 50124"/>
              <a:gd name="adj2" fmla="val -900"/>
              <a:gd name="adj3" fmla="val 11898"/>
              <a:gd name="adj4" fmla="val -33413"/>
            </a:avLst>
          </a:prstGeom>
          <a:solidFill>
            <a:srgbClr val="789994">
              <a:alpha val="56078"/>
            </a:srgbClr>
          </a:solidFill>
          <a:ln w="38100">
            <a:solidFill>
              <a:schemeClr val="accent2">
                <a:alpha val="5607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dirty="0">
                <a:solidFill>
                  <a:schemeClr val="tx1"/>
                </a:solidFill>
              </a:rPr>
              <a:t>Risk treatment: </a:t>
            </a:r>
          </a:p>
          <a:p>
            <a:pPr marL="285744" indent="-285744">
              <a:buFont typeface="Arial" panose="020B0604020202020204" pitchFamily="34" charset="0"/>
              <a:buChar char="•"/>
            </a:pPr>
            <a:r>
              <a:rPr lang="en-AU" sz="1400" dirty="0">
                <a:solidFill>
                  <a:schemeClr val="tx1"/>
                </a:solidFill>
              </a:rPr>
              <a:t>Identify adaptation options</a:t>
            </a:r>
          </a:p>
          <a:p>
            <a:pPr marL="285744" indent="-285744">
              <a:buFont typeface="Arial" panose="020B0604020202020204" pitchFamily="34" charset="0"/>
              <a:buChar char="•"/>
            </a:pPr>
            <a:r>
              <a:rPr lang="en-AU" sz="1400" dirty="0">
                <a:solidFill>
                  <a:schemeClr val="tx1"/>
                </a:solidFill>
              </a:rPr>
              <a:t>Test options using climate risk assessment </a:t>
            </a:r>
          </a:p>
        </p:txBody>
      </p:sp>
      <p:sp>
        <p:nvSpPr>
          <p:cNvPr id="42" name="Arrow: Curved Down 41">
            <a:extLst>
              <a:ext uri="{FF2B5EF4-FFF2-40B4-BE49-F238E27FC236}">
                <a16:creationId xmlns:a16="http://schemas.microsoft.com/office/drawing/2014/main" id="{8923535C-37CE-4C8E-BDC1-E797A994630C}"/>
              </a:ext>
            </a:extLst>
          </p:cNvPr>
          <p:cNvSpPr/>
          <p:nvPr/>
        </p:nvSpPr>
        <p:spPr>
          <a:xfrm rot="8369606">
            <a:off x="3678637" y="3745735"/>
            <a:ext cx="1969651" cy="819555"/>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endParaRPr>
          </a:p>
        </p:txBody>
      </p:sp>
      <p:sp>
        <p:nvSpPr>
          <p:cNvPr id="43" name="TextBox 42">
            <a:extLst>
              <a:ext uri="{FF2B5EF4-FFF2-40B4-BE49-F238E27FC236}">
                <a16:creationId xmlns:a16="http://schemas.microsoft.com/office/drawing/2014/main" id="{3718BE28-AD78-4E37-9335-166DCE907936}"/>
              </a:ext>
            </a:extLst>
          </p:cNvPr>
          <p:cNvSpPr txBox="1"/>
          <p:nvPr/>
        </p:nvSpPr>
        <p:spPr>
          <a:xfrm>
            <a:off x="652049" y="1232227"/>
            <a:ext cx="1653660" cy="666977"/>
          </a:xfrm>
          <a:prstGeom prst="rect">
            <a:avLst/>
          </a:prstGeom>
          <a:noFill/>
        </p:spPr>
        <p:txBody>
          <a:bodyPr wrap="square" rtlCol="0">
            <a:spAutoFit/>
          </a:bodyPr>
          <a:lstStyle/>
          <a:p>
            <a:r>
              <a:rPr lang="en-AU" sz="1867" dirty="0">
                <a:solidFill>
                  <a:schemeClr val="accent2"/>
                </a:solidFill>
              </a:rPr>
              <a:t>Stakeholder</a:t>
            </a:r>
          </a:p>
          <a:p>
            <a:r>
              <a:rPr lang="en-AU" sz="1867" dirty="0">
                <a:solidFill>
                  <a:schemeClr val="accent2"/>
                </a:solidFill>
              </a:rPr>
              <a:t>responsibility</a:t>
            </a:r>
          </a:p>
        </p:txBody>
      </p:sp>
      <p:sp>
        <p:nvSpPr>
          <p:cNvPr id="46" name="TextBox 45">
            <a:extLst>
              <a:ext uri="{FF2B5EF4-FFF2-40B4-BE49-F238E27FC236}">
                <a16:creationId xmlns:a16="http://schemas.microsoft.com/office/drawing/2014/main" id="{262333DE-1FBB-44CD-9FEC-F2CEC80E5658}"/>
              </a:ext>
            </a:extLst>
          </p:cNvPr>
          <p:cNvSpPr txBox="1"/>
          <p:nvPr/>
        </p:nvSpPr>
        <p:spPr>
          <a:xfrm>
            <a:off x="2217130" y="1066737"/>
            <a:ext cx="1300295" cy="830997"/>
          </a:xfrm>
          <a:prstGeom prst="rect">
            <a:avLst/>
          </a:prstGeom>
          <a:noFill/>
        </p:spPr>
        <p:txBody>
          <a:bodyPr wrap="square" rtlCol="0">
            <a:spAutoFit/>
          </a:bodyPr>
          <a:lstStyle/>
          <a:p>
            <a:r>
              <a:rPr lang="en-AU" sz="2400" dirty="0">
                <a:solidFill>
                  <a:srgbClr val="789994"/>
                </a:solidFill>
              </a:rPr>
              <a:t>ESCI focus</a:t>
            </a:r>
          </a:p>
        </p:txBody>
      </p:sp>
      <p:cxnSp>
        <p:nvCxnSpPr>
          <p:cNvPr id="35" name="Straight Connector 34">
            <a:extLst>
              <a:ext uri="{FF2B5EF4-FFF2-40B4-BE49-F238E27FC236}">
                <a16:creationId xmlns:a16="http://schemas.microsoft.com/office/drawing/2014/main" id="{7F31D1FA-6ED4-41CA-8329-ADF5A1664F71}"/>
              </a:ext>
            </a:extLst>
          </p:cNvPr>
          <p:cNvCxnSpPr>
            <a:cxnSpLocks/>
          </p:cNvCxnSpPr>
          <p:nvPr/>
        </p:nvCxnSpPr>
        <p:spPr>
          <a:xfrm>
            <a:off x="2099896" y="1336391"/>
            <a:ext cx="1548609" cy="1801243"/>
          </a:xfrm>
          <a:prstGeom prst="line">
            <a:avLst/>
          </a:prstGeom>
          <a:ln>
            <a:solidFill>
              <a:srgbClr val="789994"/>
            </a:solidFill>
            <a:prstDash val="dash"/>
          </a:ln>
        </p:spPr>
        <p:style>
          <a:lnRef idx="1">
            <a:schemeClr val="accent6"/>
          </a:lnRef>
          <a:fillRef idx="0">
            <a:schemeClr val="accent6"/>
          </a:fillRef>
          <a:effectRef idx="0">
            <a:schemeClr val="accent6"/>
          </a:effectRef>
          <a:fontRef idx="minor">
            <a:schemeClr val="tx1"/>
          </a:fontRef>
        </p:style>
      </p:cxnSp>
      <p:sp>
        <p:nvSpPr>
          <p:cNvPr id="45" name="TextBox 44">
            <a:extLst>
              <a:ext uri="{FF2B5EF4-FFF2-40B4-BE49-F238E27FC236}">
                <a16:creationId xmlns:a16="http://schemas.microsoft.com/office/drawing/2014/main" id="{EF4C9403-FC24-422E-88BE-FEB734BBD4F1}"/>
              </a:ext>
            </a:extLst>
          </p:cNvPr>
          <p:cNvSpPr txBox="1"/>
          <p:nvPr/>
        </p:nvSpPr>
        <p:spPr>
          <a:xfrm>
            <a:off x="6943690" y="5497870"/>
            <a:ext cx="1300295" cy="584775"/>
          </a:xfrm>
          <a:prstGeom prst="rect">
            <a:avLst/>
          </a:prstGeom>
          <a:noFill/>
        </p:spPr>
        <p:txBody>
          <a:bodyPr wrap="square" rtlCol="0">
            <a:spAutoFit/>
          </a:bodyPr>
          <a:lstStyle/>
          <a:p>
            <a:pPr algn="r"/>
            <a:r>
              <a:rPr lang="en-AU" sz="1600" dirty="0">
                <a:solidFill>
                  <a:srgbClr val="789994"/>
                </a:solidFill>
              </a:rPr>
              <a:t>ESCI contributes</a:t>
            </a:r>
          </a:p>
        </p:txBody>
      </p:sp>
      <p:grpSp>
        <p:nvGrpSpPr>
          <p:cNvPr id="37" name="Group 36">
            <a:extLst>
              <a:ext uri="{FF2B5EF4-FFF2-40B4-BE49-F238E27FC236}">
                <a16:creationId xmlns:a16="http://schemas.microsoft.com/office/drawing/2014/main" id="{F310A844-20DB-4625-A3CC-93078A70D94F}"/>
              </a:ext>
            </a:extLst>
          </p:cNvPr>
          <p:cNvGrpSpPr/>
          <p:nvPr/>
        </p:nvGrpSpPr>
        <p:grpSpPr>
          <a:xfrm>
            <a:off x="3381542" y="1533236"/>
            <a:ext cx="2278481" cy="1161381"/>
            <a:chOff x="3417257" y="819909"/>
            <a:chExt cx="1968394" cy="1196712"/>
          </a:xfrm>
        </p:grpSpPr>
        <p:sp>
          <p:nvSpPr>
            <p:cNvPr id="4" name="Oval 3">
              <a:extLst>
                <a:ext uri="{FF2B5EF4-FFF2-40B4-BE49-F238E27FC236}">
                  <a16:creationId xmlns:a16="http://schemas.microsoft.com/office/drawing/2014/main" id="{31D4E7EC-6490-4423-97F8-D6E163EC7BAA}"/>
                </a:ext>
              </a:extLst>
            </p:cNvPr>
            <p:cNvSpPr/>
            <p:nvPr/>
          </p:nvSpPr>
          <p:spPr>
            <a:xfrm>
              <a:off x="3455913" y="819909"/>
              <a:ext cx="1799822" cy="1196712"/>
            </a:xfrm>
            <a:prstGeom prst="ellipse">
              <a:avLst/>
            </a:prstGeom>
            <a:solidFill>
              <a:srgbClr val="789994"/>
            </a:solidFill>
            <a:ln>
              <a:solidFill>
                <a:srgbClr val="7899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bg1"/>
                </a:solidFill>
              </a:endParaRPr>
            </a:p>
          </p:txBody>
        </p:sp>
        <p:sp>
          <p:nvSpPr>
            <p:cNvPr id="10" name="TextBox 9">
              <a:extLst>
                <a:ext uri="{FF2B5EF4-FFF2-40B4-BE49-F238E27FC236}">
                  <a16:creationId xmlns:a16="http://schemas.microsoft.com/office/drawing/2014/main" id="{FB35D768-06A5-40F2-90A2-98052F20AB54}"/>
                </a:ext>
              </a:extLst>
            </p:cNvPr>
            <p:cNvSpPr txBox="1"/>
            <p:nvPr/>
          </p:nvSpPr>
          <p:spPr>
            <a:xfrm>
              <a:off x="3417257" y="1034143"/>
              <a:ext cx="1968394" cy="771574"/>
            </a:xfrm>
            <a:prstGeom prst="rect">
              <a:avLst/>
            </a:prstGeom>
            <a:noFill/>
          </p:spPr>
          <p:txBody>
            <a:bodyPr wrap="square" rtlCol="0" anchor="t">
              <a:spAutoFit/>
            </a:bodyPr>
            <a:lstStyle/>
            <a:p>
              <a:pPr algn="ctr"/>
              <a:r>
                <a:rPr lang="en-US" sz="2133" dirty="0">
                  <a:solidFill>
                    <a:schemeClr val="bg1"/>
                  </a:solidFill>
                </a:rPr>
                <a:t>1. Understand context</a:t>
              </a:r>
            </a:p>
          </p:txBody>
        </p:sp>
      </p:grpSp>
      <p:grpSp>
        <p:nvGrpSpPr>
          <p:cNvPr id="39" name="Group 38">
            <a:extLst>
              <a:ext uri="{FF2B5EF4-FFF2-40B4-BE49-F238E27FC236}">
                <a16:creationId xmlns:a16="http://schemas.microsoft.com/office/drawing/2014/main" id="{01B69AC6-80CB-4C81-B051-DCC74CD653BC}"/>
              </a:ext>
            </a:extLst>
          </p:cNvPr>
          <p:cNvGrpSpPr/>
          <p:nvPr/>
        </p:nvGrpSpPr>
        <p:grpSpPr>
          <a:xfrm>
            <a:off x="5489409" y="4368896"/>
            <a:ext cx="2158243" cy="1140453"/>
            <a:chOff x="5314950" y="3094732"/>
            <a:chExt cx="1864519" cy="1175147"/>
          </a:xfrm>
          <a:noFill/>
        </p:grpSpPr>
        <p:sp>
          <p:nvSpPr>
            <p:cNvPr id="6" name="Oval 5">
              <a:extLst>
                <a:ext uri="{FF2B5EF4-FFF2-40B4-BE49-F238E27FC236}">
                  <a16:creationId xmlns:a16="http://schemas.microsoft.com/office/drawing/2014/main" id="{DA3CB00A-3061-4777-8C91-C22FFCC795CA}"/>
                </a:ext>
              </a:extLst>
            </p:cNvPr>
            <p:cNvSpPr/>
            <p:nvPr/>
          </p:nvSpPr>
          <p:spPr>
            <a:xfrm>
              <a:off x="5314950" y="3094732"/>
              <a:ext cx="1864519" cy="1175147"/>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chemeClr val="tx1"/>
                </a:solidFill>
              </a:endParaRPr>
            </a:p>
          </p:txBody>
        </p:sp>
        <p:sp>
          <p:nvSpPr>
            <p:cNvPr id="12" name="TextBox 11">
              <a:extLst>
                <a:ext uri="{FF2B5EF4-FFF2-40B4-BE49-F238E27FC236}">
                  <a16:creationId xmlns:a16="http://schemas.microsoft.com/office/drawing/2014/main" id="{621E7437-B683-4F15-8C0C-26FE7C0E5200}"/>
                </a:ext>
              </a:extLst>
            </p:cNvPr>
            <p:cNvSpPr txBox="1"/>
            <p:nvPr/>
          </p:nvSpPr>
          <p:spPr>
            <a:xfrm>
              <a:off x="5352124" y="3390286"/>
              <a:ext cx="1785937" cy="729421"/>
            </a:xfrm>
            <a:prstGeom prst="rect">
              <a:avLst/>
            </a:prstGeom>
            <a:grpFill/>
            <a:ln>
              <a:noFill/>
            </a:ln>
          </p:spPr>
          <p:txBody>
            <a:bodyPr wrap="square" rtlCol="0">
              <a:spAutoFit/>
            </a:bodyPr>
            <a:lstStyle/>
            <a:p>
              <a:pPr algn="ctr"/>
              <a:r>
                <a:rPr lang="en-US" sz="2000" dirty="0"/>
                <a:t>3. Test adaptation options</a:t>
              </a:r>
              <a:endParaRPr lang="en-AU" sz="2400" dirty="0"/>
            </a:p>
          </p:txBody>
        </p:sp>
      </p:grpSp>
    </p:spTree>
    <p:extLst>
      <p:ext uri="{BB962C8B-B14F-4D97-AF65-F5344CB8AC3E}">
        <p14:creationId xmlns:p14="http://schemas.microsoft.com/office/powerpoint/2010/main" val="2234596599"/>
      </p:ext>
    </p:extLst>
  </p:cSld>
  <p:clrMapOvr>
    <a:masterClrMapping/>
  </p:clrMapOvr>
  <mc:AlternateContent xmlns:mc="http://schemas.openxmlformats.org/markup-compatibility/2006" xmlns:p14="http://schemas.microsoft.com/office/powerpoint/2010/main">
    <mc:Choice Requires="p14">
      <p:transition spd="slow" p14:dur="2000" advTm="8437"/>
    </mc:Choice>
    <mc:Fallback xmlns="">
      <p:transition spd="slow" advTm="843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E5F3-2C3F-4A54-88F3-8F4A97EA71B2}"/>
              </a:ext>
            </a:extLst>
          </p:cNvPr>
          <p:cNvSpPr>
            <a:spLocks noGrp="1"/>
          </p:cNvSpPr>
          <p:nvPr>
            <p:ph type="title"/>
          </p:nvPr>
        </p:nvSpPr>
        <p:spPr/>
        <p:txBody>
          <a:bodyPr/>
          <a:lstStyle/>
          <a:p>
            <a:r>
              <a:rPr lang="en-AU" dirty="0"/>
              <a:t>What we have heard from stakeholders</a:t>
            </a:r>
          </a:p>
        </p:txBody>
      </p:sp>
      <p:sp>
        <p:nvSpPr>
          <p:cNvPr id="3" name="Content Placeholder 2">
            <a:extLst>
              <a:ext uri="{FF2B5EF4-FFF2-40B4-BE49-F238E27FC236}">
                <a16:creationId xmlns:a16="http://schemas.microsoft.com/office/drawing/2014/main" id="{7C96046B-9D4A-4292-8891-DF5380CF7889}"/>
              </a:ext>
            </a:extLst>
          </p:cNvPr>
          <p:cNvSpPr>
            <a:spLocks noGrp="1"/>
          </p:cNvSpPr>
          <p:nvPr>
            <p:ph idx="1"/>
          </p:nvPr>
        </p:nvSpPr>
        <p:spPr>
          <a:xfrm>
            <a:off x="838200" y="1484979"/>
            <a:ext cx="9012936" cy="4351338"/>
          </a:xfrm>
        </p:spPr>
        <p:txBody>
          <a:bodyPr/>
          <a:lstStyle/>
          <a:p>
            <a:pPr marL="342900" lvl="0" indent="-342900" fontAlgn="base">
              <a:lnSpc>
                <a:spcPct val="100000"/>
              </a:lnSpc>
              <a:spcBef>
                <a:spcPts val="300"/>
              </a:spcBef>
              <a:spcAft>
                <a:spcPts val="300"/>
              </a:spcAft>
              <a:buFont typeface="+mj-lt"/>
              <a:buAutoNum type="arabicPeriod"/>
            </a:pPr>
            <a:r>
              <a:rPr lang="en-AU" sz="1800" dirty="0">
                <a:effectLst/>
                <a:latin typeface="Calibri" panose="020F0502020204030204" pitchFamily="34" charset="0"/>
                <a:ea typeface="Times New Roman" panose="02020603050405020304" pitchFamily="18" charset="0"/>
              </a:rPr>
              <a:t>The sector is concerned with climate change as a threat to assets and operations, but:</a:t>
            </a:r>
            <a:endParaRPr lang="en-AU" sz="1800" dirty="0">
              <a:effectLst/>
              <a:latin typeface="Times New Roman" panose="02020603050405020304" pitchFamily="18" charset="0"/>
              <a:ea typeface="Times New Roman" panose="02020603050405020304" pitchFamily="18" charset="0"/>
            </a:endParaRPr>
          </a:p>
          <a:p>
            <a:pPr lvl="1">
              <a:lnSpc>
                <a:spcPct val="100000"/>
              </a:lnSpc>
              <a:spcBef>
                <a:spcPts val="0"/>
              </a:spcBef>
              <a:spcAft>
                <a:spcPts val="0"/>
              </a:spcAft>
            </a:pPr>
            <a:r>
              <a:rPr lang="en-AU" sz="1600" dirty="0">
                <a:effectLst/>
                <a:latin typeface="Calibri" panose="020F0502020204030204" pitchFamily="34" charset="0"/>
                <a:ea typeface="Times New Roman" panose="02020603050405020304" pitchFamily="18" charset="0"/>
              </a:rPr>
              <a:t>Sector users are unsure where to get credible data or which data to use </a:t>
            </a:r>
            <a:endParaRPr lang="en-AU" sz="1600" dirty="0">
              <a:effectLst/>
              <a:latin typeface="Times New Roman" panose="02020603050405020304" pitchFamily="18" charset="0"/>
              <a:ea typeface="Times New Roman" panose="02020603050405020304" pitchFamily="18" charset="0"/>
            </a:endParaRPr>
          </a:p>
          <a:p>
            <a:pPr lvl="1">
              <a:lnSpc>
                <a:spcPct val="100000"/>
              </a:lnSpc>
              <a:spcBef>
                <a:spcPts val="0"/>
              </a:spcBef>
              <a:spcAft>
                <a:spcPts val="0"/>
              </a:spcAft>
            </a:pPr>
            <a:r>
              <a:rPr lang="en-AU" sz="1600" dirty="0">
                <a:effectLst/>
                <a:latin typeface="Calibri" panose="020F0502020204030204" pitchFamily="34" charset="0"/>
                <a:ea typeface="Times New Roman" panose="02020603050405020304" pitchFamily="18" charset="0"/>
              </a:rPr>
              <a:t>A climate risk assessment is not currently required by investors, insurers or system managers</a:t>
            </a:r>
            <a:endParaRPr lang="en-AU" sz="1600" dirty="0">
              <a:effectLst/>
              <a:latin typeface="Times New Roman" panose="02020603050405020304" pitchFamily="18" charset="0"/>
              <a:ea typeface="Times New Roman" panose="02020603050405020304" pitchFamily="18" charset="0"/>
            </a:endParaRPr>
          </a:p>
          <a:p>
            <a:pPr lvl="1">
              <a:lnSpc>
                <a:spcPct val="100000"/>
              </a:lnSpc>
              <a:spcBef>
                <a:spcPts val="0"/>
              </a:spcBef>
              <a:spcAft>
                <a:spcPts val="0"/>
              </a:spcAft>
            </a:pPr>
            <a:r>
              <a:rPr lang="en-AU" sz="1600" dirty="0">
                <a:effectLst/>
                <a:latin typeface="Calibri" panose="020F0502020204030204" pitchFamily="34" charset="0"/>
                <a:ea typeface="Times New Roman" panose="02020603050405020304" pitchFamily="18" charset="0"/>
              </a:rPr>
              <a:t>Perception that climate projections are not accepted by regulators to justify investment </a:t>
            </a:r>
            <a:endParaRPr lang="en-AU" sz="1600" dirty="0">
              <a:effectLst/>
              <a:latin typeface="Times New Roman" panose="02020603050405020304" pitchFamily="18" charset="0"/>
              <a:ea typeface="Times New Roman" panose="02020603050405020304" pitchFamily="18" charset="0"/>
            </a:endParaRPr>
          </a:p>
          <a:p>
            <a:pPr lvl="1">
              <a:lnSpc>
                <a:spcPct val="100000"/>
              </a:lnSpc>
              <a:spcBef>
                <a:spcPts val="0"/>
              </a:spcBef>
              <a:spcAft>
                <a:spcPts val="0"/>
              </a:spcAft>
            </a:pPr>
            <a:r>
              <a:rPr lang="en-AU" sz="1600" dirty="0">
                <a:effectLst/>
                <a:latin typeface="Calibri" panose="020F0502020204030204" pitchFamily="34" charset="0"/>
                <a:ea typeface="Times New Roman" panose="02020603050405020304" pitchFamily="18" charset="0"/>
              </a:rPr>
              <a:t>Moving from decisions based on history to decision making for a very different future is profoundly challenging. </a:t>
            </a:r>
            <a:endParaRPr lang="en-AU" sz="1600" dirty="0">
              <a:effectLst/>
              <a:latin typeface="Times New Roman" panose="02020603050405020304" pitchFamily="18" charset="0"/>
              <a:ea typeface="Times New Roman" panose="02020603050405020304" pitchFamily="18" charset="0"/>
            </a:endParaRPr>
          </a:p>
          <a:p>
            <a:pPr marL="342900" lvl="0" indent="-342900" fontAlgn="base">
              <a:lnSpc>
                <a:spcPct val="100000"/>
              </a:lnSpc>
              <a:spcBef>
                <a:spcPts val="300"/>
              </a:spcBef>
              <a:spcAft>
                <a:spcPts val="300"/>
              </a:spcAft>
              <a:buFont typeface="+mj-lt"/>
              <a:buAutoNum type="arabicPeriod"/>
            </a:pPr>
            <a:r>
              <a:rPr lang="en-AU" sz="1800" dirty="0">
                <a:effectLst/>
                <a:latin typeface="Calibri" panose="020F0502020204030204" pitchFamily="34" charset="0"/>
                <a:ea typeface="Times New Roman" panose="02020603050405020304" pitchFamily="18" charset="0"/>
              </a:rPr>
              <a:t>The impact of including climate change data in National Electricity Market planning will be incremental but important </a:t>
            </a:r>
            <a:endParaRPr lang="en-AU" sz="1800" dirty="0">
              <a:effectLst/>
              <a:latin typeface="Times New Roman" panose="02020603050405020304" pitchFamily="18" charset="0"/>
              <a:ea typeface="Times New Roman" panose="02020603050405020304" pitchFamily="18" charset="0"/>
            </a:endParaRPr>
          </a:p>
          <a:p>
            <a:pPr lvl="1">
              <a:lnSpc>
                <a:spcPct val="100000"/>
              </a:lnSpc>
              <a:spcBef>
                <a:spcPts val="0"/>
              </a:spcBef>
              <a:spcAft>
                <a:spcPts val="0"/>
              </a:spcAft>
            </a:pPr>
            <a:r>
              <a:rPr lang="en-AU" sz="1600" dirty="0">
                <a:effectLst/>
                <a:latin typeface="Calibri" panose="020F0502020204030204" pitchFamily="34" charset="0"/>
                <a:ea typeface="Times New Roman" panose="02020603050405020304" pitchFamily="18" charset="0"/>
              </a:rPr>
              <a:t>Testing the climate data and the risk framework generally results in people being more comfortable that the long-term impact of climate change can be accommodated  </a:t>
            </a:r>
            <a:endParaRPr lang="en-AU" sz="1600" dirty="0">
              <a:effectLst/>
              <a:latin typeface="Times New Roman" panose="02020603050405020304" pitchFamily="18" charset="0"/>
              <a:ea typeface="Times New Roman" panose="02020603050405020304" pitchFamily="18" charset="0"/>
            </a:endParaRPr>
          </a:p>
          <a:p>
            <a:pPr lvl="1">
              <a:lnSpc>
                <a:spcPct val="100000"/>
              </a:lnSpc>
              <a:spcBef>
                <a:spcPts val="0"/>
              </a:spcBef>
              <a:spcAft>
                <a:spcPts val="0"/>
              </a:spcAft>
            </a:pPr>
            <a:r>
              <a:rPr lang="en-AU" sz="1600" dirty="0">
                <a:latin typeface="Calibri" panose="020F0502020204030204" pitchFamily="34" charset="0"/>
                <a:ea typeface="Times New Roman" panose="02020603050405020304" pitchFamily="18" charset="0"/>
              </a:rPr>
              <a:t>In</a:t>
            </a:r>
            <a:r>
              <a:rPr lang="en-AU" sz="1600" dirty="0">
                <a:effectLst/>
                <a:latin typeface="Calibri" panose="020F0502020204030204" pitchFamily="34" charset="0"/>
                <a:ea typeface="Times New Roman" panose="02020603050405020304" pitchFamily="18" charset="0"/>
              </a:rPr>
              <a:t> planning timeframes, multiple incremental changes, guided by future climate information, will add up to a more reliable and resilient network. </a:t>
            </a:r>
            <a:endParaRPr lang="en-AU" sz="1600" dirty="0">
              <a:effectLst/>
              <a:latin typeface="Times New Roman" panose="02020603050405020304" pitchFamily="18" charset="0"/>
              <a:ea typeface="Times New Roman" panose="02020603050405020304" pitchFamily="18" charset="0"/>
            </a:endParaRPr>
          </a:p>
          <a:p>
            <a:pPr marL="342900" lvl="0" indent="-342900" fontAlgn="base">
              <a:lnSpc>
                <a:spcPct val="100000"/>
              </a:lnSpc>
              <a:spcBef>
                <a:spcPts val="300"/>
              </a:spcBef>
              <a:spcAft>
                <a:spcPts val="300"/>
              </a:spcAft>
              <a:buFont typeface="+mj-lt"/>
              <a:buAutoNum type="arabicPeriod"/>
            </a:pPr>
            <a:r>
              <a:rPr lang="en-AU" sz="1800" dirty="0">
                <a:effectLst/>
                <a:latin typeface="Calibri" panose="020F0502020204030204" pitchFamily="34" charset="0"/>
                <a:ea typeface="Times New Roman" panose="02020603050405020304" pitchFamily="18" charset="0"/>
              </a:rPr>
              <a:t>All operators remain concerned about the increasing frequency and severity of extreme and compound weather events. </a:t>
            </a:r>
            <a:endParaRPr lang="en-AU" sz="1800" dirty="0">
              <a:effectLst/>
              <a:latin typeface="Times New Roman" panose="02020603050405020304" pitchFamily="18" charset="0"/>
              <a:ea typeface="Times New Roman" panose="02020603050405020304" pitchFamily="18" charset="0"/>
            </a:endParaRPr>
          </a:p>
          <a:p>
            <a:pPr marL="342900" indent="-342900" fontAlgn="base">
              <a:lnSpc>
                <a:spcPct val="100000"/>
              </a:lnSpc>
              <a:spcBef>
                <a:spcPts val="300"/>
              </a:spcBef>
              <a:spcAft>
                <a:spcPts val="300"/>
              </a:spcAft>
              <a:buFont typeface="+mj-lt"/>
              <a:buAutoNum type="arabicPeriod"/>
            </a:pPr>
            <a:r>
              <a:rPr lang="en-AU" sz="1800" dirty="0">
                <a:effectLst/>
                <a:latin typeface="Calibri" panose="020F0502020204030204" pitchFamily="34" charset="0"/>
                <a:ea typeface="Times New Roman" panose="02020603050405020304" pitchFamily="18" charset="0"/>
              </a:rPr>
              <a:t>The project has been welcomed by the sector stakeholders who have been actively and increasingly engaged. </a:t>
            </a:r>
            <a:endParaRPr lang="en-AU" dirty="0"/>
          </a:p>
        </p:txBody>
      </p:sp>
    </p:spTree>
    <p:extLst>
      <p:ext uri="{BB962C8B-B14F-4D97-AF65-F5344CB8AC3E}">
        <p14:creationId xmlns:p14="http://schemas.microsoft.com/office/powerpoint/2010/main" val="33731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6CE2-1C93-403C-8E00-86BFEF229DF0}"/>
              </a:ext>
            </a:extLst>
          </p:cNvPr>
          <p:cNvSpPr>
            <a:spLocks noGrp="1"/>
          </p:cNvSpPr>
          <p:nvPr>
            <p:ph type="title"/>
          </p:nvPr>
        </p:nvSpPr>
        <p:spPr>
          <a:xfrm>
            <a:off x="839255" y="136525"/>
            <a:ext cx="9001779" cy="1189039"/>
          </a:xfrm>
        </p:spPr>
        <p:txBody>
          <a:bodyPr>
            <a:normAutofit/>
          </a:bodyPr>
          <a:lstStyle/>
          <a:p>
            <a:r>
              <a:rPr lang="en-AU" dirty="0"/>
              <a:t>Use of climate information (preliminary)</a:t>
            </a:r>
          </a:p>
        </p:txBody>
      </p:sp>
      <p:graphicFrame>
        <p:nvGraphicFramePr>
          <p:cNvPr id="3" name="Table 2">
            <a:extLst>
              <a:ext uri="{FF2B5EF4-FFF2-40B4-BE49-F238E27FC236}">
                <a16:creationId xmlns:a16="http://schemas.microsoft.com/office/drawing/2014/main" id="{38ED6B06-7E66-45D2-B3BB-A35DD73BF947}"/>
              </a:ext>
            </a:extLst>
          </p:cNvPr>
          <p:cNvGraphicFramePr>
            <a:graphicFrameLocks noGrp="1"/>
          </p:cNvGraphicFramePr>
          <p:nvPr>
            <p:extLst>
              <p:ext uri="{D42A27DB-BD31-4B8C-83A1-F6EECF244321}">
                <p14:modId xmlns:p14="http://schemas.microsoft.com/office/powerpoint/2010/main" val="3559330999"/>
              </p:ext>
            </p:extLst>
          </p:nvPr>
        </p:nvGraphicFramePr>
        <p:xfrm>
          <a:off x="889936" y="1220612"/>
          <a:ext cx="10711514" cy="5040170"/>
        </p:xfrm>
        <a:graphic>
          <a:graphicData uri="http://schemas.openxmlformats.org/drawingml/2006/table">
            <a:tbl>
              <a:tblPr firstRow="1" firstCol="1" bandRow="1">
                <a:tableStyleId>{9D7B26C5-4107-4FEC-AEDC-1716B250A1EF}</a:tableStyleId>
              </a:tblPr>
              <a:tblGrid>
                <a:gridCol w="2250150">
                  <a:extLst>
                    <a:ext uri="{9D8B030D-6E8A-4147-A177-3AD203B41FA5}">
                      <a16:colId xmlns:a16="http://schemas.microsoft.com/office/drawing/2014/main" val="2036429400"/>
                    </a:ext>
                  </a:extLst>
                </a:gridCol>
                <a:gridCol w="8461364">
                  <a:extLst>
                    <a:ext uri="{9D8B030D-6E8A-4147-A177-3AD203B41FA5}">
                      <a16:colId xmlns:a16="http://schemas.microsoft.com/office/drawing/2014/main" val="3422108133"/>
                    </a:ext>
                  </a:extLst>
                </a:gridCol>
              </a:tblGrid>
              <a:tr h="413916">
                <a:tc>
                  <a:txBody>
                    <a:bodyPr/>
                    <a:lstStyle/>
                    <a:p>
                      <a:pPr>
                        <a:lnSpc>
                          <a:spcPct val="107000"/>
                        </a:lnSpc>
                        <a:spcAft>
                          <a:spcPts val="0"/>
                        </a:spcAft>
                      </a:pPr>
                      <a:r>
                        <a:rPr lang="en-AU" sz="2700" dirty="0">
                          <a:effectLst/>
                        </a:rPr>
                        <a:t>Hazard </a:t>
                      </a:r>
                      <a:endParaRPr lang="en-AU"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tc>
                <a:tc>
                  <a:txBody>
                    <a:bodyPr/>
                    <a:lstStyle/>
                    <a:p>
                      <a:pPr marL="266700" indent="100013">
                        <a:lnSpc>
                          <a:spcPct val="107000"/>
                        </a:lnSpc>
                        <a:spcAft>
                          <a:spcPts val="0"/>
                        </a:spcAft>
                        <a:tabLst/>
                      </a:pPr>
                      <a:r>
                        <a:rPr lang="en-AU" sz="2700" dirty="0">
                          <a:effectLst/>
                        </a:rPr>
                        <a:t>Data use in operations and planning</a:t>
                      </a:r>
                      <a:endParaRPr lang="en-AU" sz="27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tc>
                <a:extLst>
                  <a:ext uri="{0D108BD9-81ED-4DB2-BD59-A6C34878D82A}">
                    <a16:rowId xmlns:a16="http://schemas.microsoft.com/office/drawing/2014/main" val="2258419161"/>
                  </a:ext>
                </a:extLst>
              </a:tr>
              <a:tr h="900920">
                <a:tc>
                  <a:txBody>
                    <a:bodyPr/>
                    <a:lstStyle/>
                    <a:p>
                      <a:pPr>
                        <a:lnSpc>
                          <a:spcPct val="107000"/>
                        </a:lnSpc>
                        <a:spcAft>
                          <a:spcPts val="0"/>
                        </a:spcAft>
                      </a:pPr>
                      <a:r>
                        <a:rPr lang="en-AU" sz="1900" dirty="0">
                          <a:effectLst/>
                        </a:rPr>
                        <a:t>Temperature time series &amp; thresholds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solidFill>
                      <a:srgbClr val="B9D1CB">
                        <a:alpha val="20000"/>
                      </a:srgbClr>
                    </a:solidFill>
                  </a:tcPr>
                </a:tc>
                <a:tc>
                  <a:txBody>
                    <a:bodyPr/>
                    <a:lstStyle/>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VRE investment cases and design specifications</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Market modelling and management on high demand days</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Specifications for transmission and distribution lines</a:t>
                      </a:r>
                    </a:p>
                  </a:txBody>
                  <a:tcPr marL="68453" marR="68453" marT="0" marB="0">
                    <a:solidFill>
                      <a:srgbClr val="B9D1CB">
                        <a:alpha val="20000"/>
                      </a:srgbClr>
                    </a:solidFill>
                  </a:tcPr>
                </a:tc>
                <a:extLst>
                  <a:ext uri="{0D108BD9-81ED-4DB2-BD59-A6C34878D82A}">
                    <a16:rowId xmlns:a16="http://schemas.microsoft.com/office/drawing/2014/main" val="2642735313"/>
                  </a:ext>
                </a:extLst>
              </a:tr>
              <a:tr h="900858">
                <a:tc>
                  <a:txBody>
                    <a:bodyPr/>
                    <a:lstStyle/>
                    <a:p>
                      <a:pPr>
                        <a:lnSpc>
                          <a:spcPct val="107000"/>
                        </a:lnSpc>
                        <a:spcAft>
                          <a:spcPts val="0"/>
                        </a:spcAft>
                      </a:pPr>
                      <a:r>
                        <a:rPr lang="en-AU" sz="1900" dirty="0">
                          <a:effectLst/>
                        </a:rPr>
                        <a:t>Bushfire thresholds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tc>
                <a:tc>
                  <a:txBody>
                    <a:bodyPr/>
                    <a:lstStyle/>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Considered in line route selection and design</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Support fuel management and operational decisions</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Portfolio assessment by finance and insurance</a:t>
                      </a:r>
                    </a:p>
                  </a:txBody>
                  <a:tcPr marL="68453" marR="68453" marT="0" marB="0"/>
                </a:tc>
                <a:extLst>
                  <a:ext uri="{0D108BD9-81ED-4DB2-BD59-A6C34878D82A}">
                    <a16:rowId xmlns:a16="http://schemas.microsoft.com/office/drawing/2014/main" val="3323983445"/>
                  </a:ext>
                </a:extLst>
              </a:tr>
              <a:tr h="956231">
                <a:tc>
                  <a:txBody>
                    <a:bodyPr/>
                    <a:lstStyle/>
                    <a:p>
                      <a:pPr>
                        <a:lnSpc>
                          <a:spcPct val="107000"/>
                        </a:lnSpc>
                        <a:spcAft>
                          <a:spcPts val="0"/>
                        </a:spcAft>
                      </a:pPr>
                      <a:r>
                        <a:rPr lang="en-AU" sz="1900" dirty="0">
                          <a:effectLst/>
                        </a:rPr>
                        <a:t>Wind thresholds</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solidFill>
                      <a:srgbClr val="B9D1CB">
                        <a:alpha val="20000"/>
                      </a:srgbClr>
                    </a:solidFill>
                  </a:tcPr>
                </a:tc>
                <a:tc>
                  <a:txBody>
                    <a:bodyPr/>
                    <a:lstStyle/>
                    <a:p>
                      <a:pPr marL="0" indent="366713" algn="l" defTabSz="914400" rtl="0" eaLnBrk="1" latinLnBrk="0" hangingPunct="1">
                        <a:lnSpc>
                          <a:spcPct val="107000"/>
                        </a:lnSpc>
                        <a:spcAft>
                          <a:spcPts val="0"/>
                        </a:spcAft>
                        <a:buFont typeface="Arial" panose="020B0604020202020204" pitchFamily="34" charset="0"/>
                        <a:buNone/>
                        <a:tabLst/>
                      </a:pPr>
                      <a:r>
                        <a:rPr lang="en-AU" sz="1900" dirty="0">
                          <a:effectLst/>
                        </a:rPr>
                        <a:t>VRE </a:t>
                      </a:r>
                      <a:r>
                        <a:rPr lang="en-AU" sz="1900" kern="1200" dirty="0">
                          <a:solidFill>
                            <a:schemeClr val="tx1"/>
                          </a:solidFill>
                          <a:effectLst/>
                          <a:latin typeface="+mn-lt"/>
                          <a:ea typeface="+mn-ea"/>
                          <a:cs typeface="+mn-cs"/>
                        </a:rPr>
                        <a:t>investment cases and design specifications.</a:t>
                      </a:r>
                    </a:p>
                    <a:p>
                      <a:pPr marL="0" marR="0" lvl="0" indent="366713"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AU" sz="1900" kern="1200" dirty="0">
                          <a:solidFill>
                            <a:schemeClr val="tx1"/>
                          </a:solidFill>
                          <a:effectLst/>
                          <a:latin typeface="+mn-lt"/>
                          <a:ea typeface="+mn-ea"/>
                          <a:cs typeface="+mn-cs"/>
                        </a:rPr>
                        <a:t>Specifications for transmission and distribution lines</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Useful for network </a:t>
                      </a:r>
                      <a:r>
                        <a:rPr lang="en-AU" sz="1900" dirty="0">
                          <a:effectLst/>
                        </a:rPr>
                        <a:t>capacity assessments, design specifications and failure rates</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solidFill>
                      <a:srgbClr val="B9D1CB">
                        <a:alpha val="20000"/>
                      </a:srgbClr>
                    </a:solidFill>
                  </a:tcPr>
                </a:tc>
                <a:extLst>
                  <a:ext uri="{0D108BD9-81ED-4DB2-BD59-A6C34878D82A}">
                    <a16:rowId xmlns:a16="http://schemas.microsoft.com/office/drawing/2014/main" val="3969838950"/>
                  </a:ext>
                </a:extLst>
              </a:tr>
              <a:tr h="900858">
                <a:tc>
                  <a:txBody>
                    <a:bodyPr/>
                    <a:lstStyle/>
                    <a:p>
                      <a:pPr>
                        <a:lnSpc>
                          <a:spcPct val="107000"/>
                        </a:lnSpc>
                        <a:spcAft>
                          <a:spcPts val="0"/>
                        </a:spcAft>
                        <a:tabLst>
                          <a:tab pos="457200" algn="l"/>
                        </a:tabLst>
                      </a:pPr>
                      <a:r>
                        <a:rPr lang="en-AU" sz="1900" dirty="0">
                          <a:effectLst/>
                        </a:rPr>
                        <a:t>Precipitation / Dam inflows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tc>
                <a:tc>
                  <a:txBody>
                    <a:bodyPr/>
                    <a:lstStyle/>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Hydro generation availability</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Thermal buffering of underground distribution lines</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Grounding of transmission and distribution towers</a:t>
                      </a:r>
                    </a:p>
                  </a:txBody>
                  <a:tcPr marL="68453" marR="68453" marT="0" marB="0"/>
                </a:tc>
                <a:extLst>
                  <a:ext uri="{0D108BD9-81ED-4DB2-BD59-A6C34878D82A}">
                    <a16:rowId xmlns:a16="http://schemas.microsoft.com/office/drawing/2014/main" val="3028139917"/>
                  </a:ext>
                </a:extLst>
              </a:tr>
              <a:tr h="900858">
                <a:tc>
                  <a:txBody>
                    <a:bodyPr/>
                    <a:lstStyle/>
                    <a:p>
                      <a:pPr>
                        <a:lnSpc>
                          <a:spcPct val="107000"/>
                        </a:lnSpc>
                        <a:spcAft>
                          <a:spcPts val="0"/>
                        </a:spcAft>
                        <a:tabLst>
                          <a:tab pos="457200" algn="l"/>
                        </a:tabLst>
                      </a:pPr>
                      <a:r>
                        <a:rPr lang="en-AU" sz="1900" dirty="0">
                          <a:effectLst/>
                        </a:rPr>
                        <a:t>Extreme event case studies</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453" marR="68453" marT="0" marB="0">
                    <a:solidFill>
                      <a:srgbClr val="B9D1CB">
                        <a:alpha val="20000"/>
                      </a:srgbClr>
                    </a:solidFill>
                  </a:tcPr>
                </a:tc>
                <a:tc>
                  <a:txBody>
                    <a:bodyPr/>
                    <a:lstStyle/>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Stress testing operational procedures</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Assessing consequence of possible compound events </a:t>
                      </a:r>
                    </a:p>
                    <a:p>
                      <a:pPr marL="0" indent="366713" algn="l" defTabSz="914400" rtl="0" eaLnBrk="1" latinLnBrk="0" hangingPunct="1">
                        <a:lnSpc>
                          <a:spcPct val="107000"/>
                        </a:lnSpc>
                        <a:spcAft>
                          <a:spcPts val="0"/>
                        </a:spcAft>
                        <a:buFont typeface="Arial" panose="020B0604020202020204" pitchFamily="34" charset="0"/>
                        <a:buNone/>
                        <a:tabLst/>
                      </a:pPr>
                      <a:r>
                        <a:rPr lang="en-AU" sz="1900" kern="1200" dirty="0">
                          <a:solidFill>
                            <a:schemeClr val="tx1"/>
                          </a:solidFill>
                          <a:effectLst/>
                          <a:latin typeface="+mn-lt"/>
                          <a:ea typeface="+mn-ea"/>
                          <a:cs typeface="+mn-cs"/>
                        </a:rPr>
                        <a:t>Investing for increased resilience</a:t>
                      </a:r>
                    </a:p>
                  </a:txBody>
                  <a:tcPr marL="68453" marR="68453" marT="0" marB="0">
                    <a:solidFill>
                      <a:srgbClr val="B9D1CB">
                        <a:alpha val="20000"/>
                      </a:srgbClr>
                    </a:solidFill>
                  </a:tcPr>
                </a:tc>
                <a:extLst>
                  <a:ext uri="{0D108BD9-81ED-4DB2-BD59-A6C34878D82A}">
                    <a16:rowId xmlns:a16="http://schemas.microsoft.com/office/drawing/2014/main" val="407339514"/>
                  </a:ext>
                </a:extLst>
              </a:tr>
            </a:tbl>
          </a:graphicData>
        </a:graphic>
      </p:graphicFrame>
    </p:spTree>
    <p:extLst>
      <p:ext uri="{BB962C8B-B14F-4D97-AF65-F5344CB8AC3E}">
        <p14:creationId xmlns:p14="http://schemas.microsoft.com/office/powerpoint/2010/main" val="1464955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D05D-50B0-F94E-8252-087B1B18E5D1}"/>
              </a:ext>
            </a:extLst>
          </p:cNvPr>
          <p:cNvSpPr>
            <a:spLocks noGrp="1"/>
          </p:cNvSpPr>
          <p:nvPr>
            <p:ph type="title"/>
          </p:nvPr>
        </p:nvSpPr>
        <p:spPr/>
        <p:txBody>
          <a:bodyPr>
            <a:normAutofit/>
          </a:bodyPr>
          <a:lstStyle/>
          <a:p>
            <a:r>
              <a:rPr lang="en-US" sz="3000" dirty="0"/>
              <a:t>Climate risk assessment guidance for the electricity sector</a:t>
            </a:r>
            <a:endParaRPr lang="en-AU" sz="3000" dirty="0"/>
          </a:p>
        </p:txBody>
      </p:sp>
      <p:pic>
        <p:nvPicPr>
          <p:cNvPr id="4" name="Picture 3">
            <a:extLst>
              <a:ext uri="{FF2B5EF4-FFF2-40B4-BE49-F238E27FC236}">
                <a16:creationId xmlns:a16="http://schemas.microsoft.com/office/drawing/2014/main" id="{CDF38A7A-489F-8142-92F7-DEC1C07B9CEC}"/>
              </a:ext>
            </a:extLst>
          </p:cNvPr>
          <p:cNvPicPr>
            <a:picLocks noChangeAspect="1"/>
          </p:cNvPicPr>
          <p:nvPr/>
        </p:nvPicPr>
        <p:blipFill rotWithShape="1">
          <a:blip r:embed="rId2"/>
          <a:srcRect b="5822"/>
          <a:stretch/>
        </p:blipFill>
        <p:spPr>
          <a:xfrm>
            <a:off x="838201" y="1475436"/>
            <a:ext cx="9277350" cy="4493147"/>
          </a:xfrm>
          <a:prstGeom prst="rect">
            <a:avLst/>
          </a:prstGeom>
        </p:spPr>
      </p:pic>
      <p:pic>
        <p:nvPicPr>
          <p:cNvPr id="5" name="Picture 4">
            <a:extLst>
              <a:ext uri="{FF2B5EF4-FFF2-40B4-BE49-F238E27FC236}">
                <a16:creationId xmlns:a16="http://schemas.microsoft.com/office/drawing/2014/main" id="{7C8EE3CE-D8A9-4B49-8C8A-0F0D0D091D48}"/>
              </a:ext>
            </a:extLst>
          </p:cNvPr>
          <p:cNvPicPr>
            <a:picLocks noChangeAspect="1"/>
          </p:cNvPicPr>
          <p:nvPr/>
        </p:nvPicPr>
        <p:blipFill>
          <a:blip r:embed="rId3"/>
          <a:stretch>
            <a:fillRect/>
          </a:stretch>
        </p:blipFill>
        <p:spPr>
          <a:xfrm>
            <a:off x="6392862" y="6184232"/>
            <a:ext cx="3949700" cy="393700"/>
          </a:xfrm>
          <a:prstGeom prst="rect">
            <a:avLst/>
          </a:prstGeom>
        </p:spPr>
      </p:pic>
    </p:spTree>
    <p:extLst>
      <p:ext uri="{BB962C8B-B14F-4D97-AF65-F5344CB8AC3E}">
        <p14:creationId xmlns:p14="http://schemas.microsoft.com/office/powerpoint/2010/main" val="4260875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a:xfrm>
            <a:off x="838200" y="365125"/>
            <a:ext cx="10515600" cy="904875"/>
          </a:xfrm>
        </p:spPr>
        <p:txBody>
          <a:bodyPr wrap="square" anchor="ctr">
            <a:normAutofit/>
          </a:bodyPr>
          <a:lstStyle/>
          <a:p>
            <a:r>
              <a:rPr lang="en-AU" dirty="0"/>
              <a:t>Case studies: How to use ESCI products</a:t>
            </a:r>
          </a:p>
        </p:txBody>
      </p:sp>
      <p:sp>
        <p:nvSpPr>
          <p:cNvPr id="3" name="Content Placeholder 2">
            <a:extLst>
              <a:ext uri="{FF2B5EF4-FFF2-40B4-BE49-F238E27FC236}">
                <a16:creationId xmlns:a16="http://schemas.microsoft.com/office/drawing/2014/main" id="{6B112BDB-6674-7F4C-9BA7-D742F438B411}"/>
              </a:ext>
            </a:extLst>
          </p:cNvPr>
          <p:cNvSpPr>
            <a:spLocks noGrp="1"/>
          </p:cNvSpPr>
          <p:nvPr>
            <p:ph sz="half" idx="1"/>
          </p:nvPr>
        </p:nvSpPr>
        <p:spPr>
          <a:xfrm>
            <a:off x="838200" y="1825625"/>
            <a:ext cx="5181600" cy="4351338"/>
          </a:xfrm>
        </p:spPr>
        <p:txBody>
          <a:bodyPr wrap="square" anchor="t">
            <a:noAutofit/>
          </a:bodyPr>
          <a:lstStyle/>
          <a:p>
            <a:r>
              <a:rPr lang="en-AU" sz="2000" b="1" dirty="0"/>
              <a:t>Heat: </a:t>
            </a:r>
            <a:r>
              <a:rPr lang="en-AU" sz="2000" dirty="0"/>
              <a:t>analyses risks to renewable energy investment and system reliability associated with increasing extreme temperatures</a:t>
            </a:r>
          </a:p>
          <a:p>
            <a:r>
              <a:rPr lang="en-AU" sz="2000" b="1" dirty="0"/>
              <a:t>Bushfire:</a:t>
            </a:r>
            <a:r>
              <a:rPr lang="en-AU" sz="2000" dirty="0"/>
              <a:t> how frequency and magnitude of bushfires near major transmission lines are likely to change, and effects on investment decisions</a:t>
            </a:r>
          </a:p>
          <a:p>
            <a:r>
              <a:rPr lang="en-AU" sz="2000" b="1" dirty="0"/>
              <a:t>Wind:</a:t>
            </a:r>
            <a:r>
              <a:rPr lang="en-AU" sz="2000" dirty="0"/>
              <a:t> impacts of changes in average wind speed and intensity and frequency of destructive wind gusts</a:t>
            </a:r>
          </a:p>
          <a:p>
            <a:r>
              <a:rPr lang="en-AU" sz="2000" b="1" dirty="0"/>
              <a:t>Extreme events:</a:t>
            </a:r>
            <a:r>
              <a:rPr lang="en-AU" sz="2000" dirty="0"/>
              <a:t> system risk from compound heat wave/high wind event</a:t>
            </a:r>
          </a:p>
          <a:p>
            <a:r>
              <a:rPr lang="en-AU" sz="2000" b="1" dirty="0"/>
              <a:t>Hydrology:</a:t>
            </a:r>
            <a:r>
              <a:rPr lang="en-AU" sz="2000" dirty="0"/>
              <a:t> risks to hydro-power of reduced rainfall and increasing rainfall variability</a:t>
            </a:r>
          </a:p>
          <a:p>
            <a:pPr marL="0" indent="0">
              <a:buNone/>
            </a:pPr>
            <a:endParaRPr lang="en-AU" sz="2000" dirty="0"/>
          </a:p>
        </p:txBody>
      </p:sp>
      <p:pic>
        <p:nvPicPr>
          <p:cNvPr id="4" name="Picture 3">
            <a:extLst>
              <a:ext uri="{FF2B5EF4-FFF2-40B4-BE49-F238E27FC236}">
                <a16:creationId xmlns:a16="http://schemas.microsoft.com/office/drawing/2014/main" id="{20735049-070B-0C4D-A93B-B9B5215D1091}"/>
              </a:ext>
            </a:extLst>
          </p:cNvPr>
          <p:cNvPicPr>
            <a:picLocks noChangeAspect="1"/>
          </p:cNvPicPr>
          <p:nvPr/>
        </p:nvPicPr>
        <p:blipFill>
          <a:blip r:embed="rId2"/>
          <a:stretch>
            <a:fillRect/>
          </a:stretch>
        </p:blipFill>
        <p:spPr>
          <a:xfrm>
            <a:off x="7229153" y="1825625"/>
            <a:ext cx="3067693" cy="4351338"/>
          </a:xfrm>
          <a:prstGeom prst="rect">
            <a:avLst/>
          </a:prstGeom>
          <a:noFill/>
        </p:spPr>
      </p:pic>
    </p:spTree>
    <p:extLst>
      <p:ext uri="{BB962C8B-B14F-4D97-AF65-F5344CB8AC3E}">
        <p14:creationId xmlns:p14="http://schemas.microsoft.com/office/powerpoint/2010/main" val="257143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p:txBody>
          <a:bodyPr/>
          <a:lstStyle/>
          <a:p>
            <a:r>
              <a:rPr lang="en-AU" dirty="0"/>
              <a:t>ESCI products: information </a:t>
            </a:r>
          </a:p>
        </p:txBody>
      </p:sp>
      <p:sp>
        <p:nvSpPr>
          <p:cNvPr id="3" name="Content Placeholder 2">
            <a:extLst>
              <a:ext uri="{FF2B5EF4-FFF2-40B4-BE49-F238E27FC236}">
                <a16:creationId xmlns:a16="http://schemas.microsoft.com/office/drawing/2014/main" id="{6B112BDB-6674-7F4C-9BA7-D742F438B411}"/>
              </a:ext>
            </a:extLst>
          </p:cNvPr>
          <p:cNvSpPr>
            <a:spLocks noGrp="1"/>
          </p:cNvSpPr>
          <p:nvPr>
            <p:ph idx="1"/>
          </p:nvPr>
        </p:nvSpPr>
        <p:spPr>
          <a:xfrm>
            <a:off x="838200" y="1825625"/>
            <a:ext cx="5791200" cy="4351338"/>
          </a:xfrm>
        </p:spPr>
        <p:txBody>
          <a:bodyPr>
            <a:normAutofit/>
          </a:bodyPr>
          <a:lstStyle/>
          <a:p>
            <a:r>
              <a:rPr lang="en-AU" dirty="0"/>
              <a:t>Exceedance maps for key climate variables</a:t>
            </a:r>
          </a:p>
          <a:p>
            <a:r>
              <a:rPr lang="en-AU" dirty="0"/>
              <a:t>Seasonal data and information on trends such as heatwaves</a:t>
            </a:r>
          </a:p>
          <a:p>
            <a:r>
              <a:rPr lang="en-AU" dirty="0"/>
              <a:t>Time series for multiple variables at key locations such as renewable energy zones or along interconnectors</a:t>
            </a:r>
          </a:p>
          <a:p>
            <a:endParaRPr lang="en-AU" dirty="0"/>
          </a:p>
        </p:txBody>
      </p:sp>
      <p:pic>
        <p:nvPicPr>
          <p:cNvPr id="4" name="Picture 2">
            <a:extLst>
              <a:ext uri="{FF2B5EF4-FFF2-40B4-BE49-F238E27FC236}">
                <a16:creationId xmlns:a16="http://schemas.microsoft.com/office/drawing/2014/main" id="{21245685-291F-A94A-A8F8-3850BF9A10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69"/>
          <a:stretch/>
        </p:blipFill>
        <p:spPr bwMode="auto">
          <a:xfrm>
            <a:off x="6962776" y="1618774"/>
            <a:ext cx="4391024" cy="4132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FFDB66-5CA6-EA4E-8756-08A32DE20454}"/>
              </a:ext>
            </a:extLst>
          </p:cNvPr>
          <p:cNvSpPr txBox="1"/>
          <p:nvPr/>
        </p:nvSpPr>
        <p:spPr>
          <a:xfrm>
            <a:off x="7100888" y="5751150"/>
            <a:ext cx="3586162" cy="369332"/>
          </a:xfrm>
          <a:prstGeom prst="rect">
            <a:avLst/>
          </a:prstGeom>
          <a:noFill/>
        </p:spPr>
        <p:txBody>
          <a:bodyPr wrap="square" rtlCol="0">
            <a:spAutoFit/>
          </a:bodyPr>
          <a:lstStyle/>
          <a:p>
            <a:pPr algn="ctr"/>
            <a:r>
              <a:rPr lang="en-AU" dirty="0"/>
              <a:t>POE probability of exceedance</a:t>
            </a:r>
          </a:p>
        </p:txBody>
      </p:sp>
    </p:spTree>
    <p:extLst>
      <p:ext uri="{BB962C8B-B14F-4D97-AF65-F5344CB8AC3E}">
        <p14:creationId xmlns:p14="http://schemas.microsoft.com/office/powerpoint/2010/main" val="2140682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a:xfrm>
            <a:off x="838200" y="365125"/>
            <a:ext cx="10515600" cy="904875"/>
          </a:xfrm>
        </p:spPr>
        <p:txBody>
          <a:bodyPr wrap="square" anchor="ctr">
            <a:normAutofit/>
          </a:bodyPr>
          <a:lstStyle/>
          <a:p>
            <a:r>
              <a:rPr lang="en-AU" dirty="0"/>
              <a:t>ESCI products: Data</a:t>
            </a:r>
          </a:p>
        </p:txBody>
      </p:sp>
      <p:sp>
        <p:nvSpPr>
          <p:cNvPr id="3" name="Content Placeholder 2">
            <a:extLst>
              <a:ext uri="{FF2B5EF4-FFF2-40B4-BE49-F238E27FC236}">
                <a16:creationId xmlns:a16="http://schemas.microsoft.com/office/drawing/2014/main" id="{6B112BDB-6674-7F4C-9BA7-D742F438B411}"/>
              </a:ext>
            </a:extLst>
          </p:cNvPr>
          <p:cNvSpPr>
            <a:spLocks noGrp="1"/>
          </p:cNvSpPr>
          <p:nvPr>
            <p:ph sz="half" idx="1"/>
          </p:nvPr>
        </p:nvSpPr>
        <p:spPr>
          <a:xfrm>
            <a:off x="838200" y="1572322"/>
            <a:ext cx="5181600" cy="4604641"/>
          </a:xfrm>
        </p:spPr>
        <p:txBody>
          <a:bodyPr wrap="square" anchor="t">
            <a:normAutofit lnSpcReduction="10000"/>
          </a:bodyPr>
          <a:lstStyle/>
          <a:p>
            <a:r>
              <a:rPr lang="en-AU" sz="2400" dirty="0"/>
              <a:t>Time series of past climate data (back to 1980 and earlier) and projections (to 2060) for variables of use to the electricity sector, including temperature, wind and fire weather</a:t>
            </a:r>
          </a:p>
          <a:p>
            <a:pPr lvl="1"/>
            <a:r>
              <a:rPr lang="en-AU" dirty="0"/>
              <a:t>Based on selected climate models that represent range of change for Australia.</a:t>
            </a:r>
          </a:p>
          <a:p>
            <a:pPr lvl="1"/>
            <a:r>
              <a:rPr lang="en-AU" dirty="0"/>
              <a:t>Where necessary, higher resolution achieved via ‘downscaling’</a:t>
            </a:r>
          </a:p>
          <a:p>
            <a:pPr lvl="1"/>
            <a:r>
              <a:rPr lang="en-AU" dirty="0"/>
              <a:t>2 future greenhouse emission pathways (RCPs 4.5 (low emissions), and 8.5 (high))</a:t>
            </a:r>
          </a:p>
          <a:p>
            <a:pPr marL="0" indent="0">
              <a:buNone/>
            </a:pPr>
            <a:endParaRPr lang="en-AU" sz="2400" dirty="0"/>
          </a:p>
        </p:txBody>
      </p:sp>
      <p:pic>
        <p:nvPicPr>
          <p:cNvPr id="5" name="Picture 4">
            <a:extLst>
              <a:ext uri="{FF2B5EF4-FFF2-40B4-BE49-F238E27FC236}">
                <a16:creationId xmlns:a16="http://schemas.microsoft.com/office/drawing/2014/main" id="{04469350-EA08-DA43-8696-6C2BE04A81DD}"/>
              </a:ext>
            </a:extLst>
          </p:cNvPr>
          <p:cNvPicPr>
            <a:picLocks noChangeAspect="1"/>
          </p:cNvPicPr>
          <p:nvPr/>
        </p:nvPicPr>
        <p:blipFill>
          <a:blip r:embed="rId3"/>
          <a:stretch>
            <a:fillRect/>
          </a:stretch>
        </p:blipFill>
        <p:spPr>
          <a:xfrm>
            <a:off x="6172200" y="2051717"/>
            <a:ext cx="5181600" cy="3899153"/>
          </a:xfrm>
          <a:prstGeom prst="rect">
            <a:avLst/>
          </a:prstGeom>
          <a:noFill/>
        </p:spPr>
      </p:pic>
    </p:spTree>
    <p:extLst>
      <p:ext uri="{BB962C8B-B14F-4D97-AF65-F5344CB8AC3E}">
        <p14:creationId xmlns:p14="http://schemas.microsoft.com/office/powerpoint/2010/main" val="2039783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5713-049A-C54B-BD3A-BB5D34F7C59E}"/>
              </a:ext>
            </a:extLst>
          </p:cNvPr>
          <p:cNvSpPr>
            <a:spLocks noGrp="1"/>
          </p:cNvSpPr>
          <p:nvPr>
            <p:ph type="title"/>
          </p:nvPr>
        </p:nvSpPr>
        <p:spPr/>
        <p:txBody>
          <a:bodyPr/>
          <a:lstStyle/>
          <a:p>
            <a:r>
              <a:rPr lang="en-AU" dirty="0"/>
              <a:t>The climate change challenge</a:t>
            </a:r>
          </a:p>
        </p:txBody>
      </p:sp>
      <p:sp>
        <p:nvSpPr>
          <p:cNvPr id="3" name="Text Placeholder 2">
            <a:extLst>
              <a:ext uri="{FF2B5EF4-FFF2-40B4-BE49-F238E27FC236}">
                <a16:creationId xmlns:a16="http://schemas.microsoft.com/office/drawing/2014/main" id="{86558F79-BEDD-624D-BED1-1225B5A64D54}"/>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64284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a:xfrm>
            <a:off x="838200" y="365125"/>
            <a:ext cx="10515600" cy="904875"/>
          </a:xfrm>
        </p:spPr>
        <p:txBody>
          <a:bodyPr wrap="square" anchor="ctr">
            <a:normAutofit/>
          </a:bodyPr>
          <a:lstStyle/>
          <a:p>
            <a:r>
              <a:rPr lang="en-AU" dirty="0"/>
              <a:t>Projections</a:t>
            </a:r>
            <a:r>
              <a:rPr lang="en-AU" dirty="0">
                <a:solidFill>
                  <a:srgbClr val="FF0000"/>
                </a:solidFill>
              </a:rPr>
              <a:t> </a:t>
            </a:r>
            <a:r>
              <a:rPr lang="en-AU" dirty="0"/>
              <a:t>available</a:t>
            </a:r>
            <a:r>
              <a:rPr lang="en-AU" dirty="0">
                <a:solidFill>
                  <a:srgbClr val="FF0000"/>
                </a:solidFill>
              </a:rPr>
              <a:t> </a:t>
            </a:r>
            <a:r>
              <a:rPr lang="en-AU" dirty="0"/>
              <a:t>for</a:t>
            </a:r>
            <a:r>
              <a:rPr lang="en-AU" dirty="0">
                <a:solidFill>
                  <a:srgbClr val="FF0000"/>
                </a:solidFill>
              </a:rPr>
              <a:t> </a:t>
            </a:r>
            <a:r>
              <a:rPr lang="en-AU" dirty="0"/>
              <a:t>selected climate variables</a:t>
            </a:r>
          </a:p>
        </p:txBody>
      </p:sp>
      <p:sp>
        <p:nvSpPr>
          <p:cNvPr id="3" name="Content Placeholder 2">
            <a:extLst>
              <a:ext uri="{FF2B5EF4-FFF2-40B4-BE49-F238E27FC236}">
                <a16:creationId xmlns:a16="http://schemas.microsoft.com/office/drawing/2014/main" id="{6B112BDB-6674-7F4C-9BA7-D742F438B411}"/>
              </a:ext>
            </a:extLst>
          </p:cNvPr>
          <p:cNvSpPr>
            <a:spLocks noGrp="1"/>
          </p:cNvSpPr>
          <p:nvPr>
            <p:ph sz="half" idx="1"/>
          </p:nvPr>
        </p:nvSpPr>
        <p:spPr>
          <a:xfrm>
            <a:off x="838200" y="1825625"/>
            <a:ext cx="5181600" cy="4351338"/>
          </a:xfrm>
        </p:spPr>
        <p:txBody>
          <a:bodyPr wrap="square" anchor="t">
            <a:normAutofit fontScale="92500" lnSpcReduction="20000"/>
          </a:bodyPr>
          <a:lstStyle/>
          <a:p>
            <a:pPr lvl="0"/>
            <a:r>
              <a:rPr lang="en-AU" sz="2400" dirty="0"/>
              <a:t>Temperature</a:t>
            </a:r>
            <a:endParaRPr lang="en-AU" sz="2400" strike="sngStrike" dirty="0"/>
          </a:p>
          <a:p>
            <a:pPr lvl="0"/>
            <a:r>
              <a:rPr lang="en-AU" sz="2400" dirty="0"/>
              <a:t>Wind (average and gust) (TBC); 10 m, 150 m and 250 m wind speed and direction</a:t>
            </a:r>
          </a:p>
          <a:p>
            <a:pPr lvl="0"/>
            <a:r>
              <a:rPr lang="en-AU" sz="2400" dirty="0"/>
              <a:t>Bushfire weather (forest fire danger index)</a:t>
            </a:r>
          </a:p>
          <a:p>
            <a:pPr lvl="0"/>
            <a:r>
              <a:rPr lang="en-AU" sz="2400" dirty="0"/>
              <a:t>Maps of temperature exceedance probabilities</a:t>
            </a:r>
          </a:p>
          <a:p>
            <a:pPr lvl="0"/>
            <a:r>
              <a:rPr lang="en-AU" sz="2400" dirty="0"/>
              <a:t>2 m air temperature (dry bulb), dew point temperature, relative humidity</a:t>
            </a:r>
          </a:p>
          <a:p>
            <a:pPr lvl="0"/>
            <a:r>
              <a:rPr lang="en-AU" sz="2400" dirty="0"/>
              <a:t>Precipitation </a:t>
            </a:r>
          </a:p>
          <a:p>
            <a:pPr lvl="0"/>
            <a:r>
              <a:rPr lang="en-AU" sz="2400" dirty="0"/>
              <a:t>Surface pressure</a:t>
            </a:r>
          </a:p>
          <a:p>
            <a:pPr lvl="0"/>
            <a:r>
              <a:rPr lang="en-AU" sz="2400" dirty="0"/>
              <a:t>Global horizontal irradiance (GHI)</a:t>
            </a:r>
          </a:p>
          <a:p>
            <a:pPr lvl="0"/>
            <a:r>
              <a:rPr lang="en-AU" sz="2400" dirty="0"/>
              <a:t>Direct normal irradiance (DNI)</a:t>
            </a:r>
          </a:p>
          <a:p>
            <a:pPr marL="0" indent="0">
              <a:buNone/>
            </a:pPr>
            <a:endParaRPr lang="en-AU" sz="1800" dirty="0"/>
          </a:p>
        </p:txBody>
      </p:sp>
      <p:pic>
        <p:nvPicPr>
          <p:cNvPr id="4" name="Picture 3">
            <a:extLst>
              <a:ext uri="{FF2B5EF4-FFF2-40B4-BE49-F238E27FC236}">
                <a16:creationId xmlns:a16="http://schemas.microsoft.com/office/drawing/2014/main" id="{D5E58534-678C-2D42-9D06-0125F98752BA}"/>
              </a:ext>
            </a:extLst>
          </p:cNvPr>
          <p:cNvPicPr>
            <a:picLocks noChangeAspect="1"/>
          </p:cNvPicPr>
          <p:nvPr/>
        </p:nvPicPr>
        <p:blipFill>
          <a:blip r:embed="rId3"/>
          <a:stretch>
            <a:fillRect/>
          </a:stretch>
        </p:blipFill>
        <p:spPr>
          <a:xfrm>
            <a:off x="6172200" y="2679986"/>
            <a:ext cx="5181600" cy="2642615"/>
          </a:xfrm>
          <a:prstGeom prst="rect">
            <a:avLst/>
          </a:prstGeom>
          <a:noFill/>
        </p:spPr>
      </p:pic>
    </p:spTree>
    <p:extLst>
      <p:ext uri="{BB962C8B-B14F-4D97-AF65-F5344CB8AC3E}">
        <p14:creationId xmlns:p14="http://schemas.microsoft.com/office/powerpoint/2010/main" val="3790728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C883F-6C53-214C-ABDF-5874CA3B5DD8}"/>
              </a:ext>
            </a:extLst>
          </p:cNvPr>
          <p:cNvSpPr>
            <a:spLocks noGrp="1"/>
          </p:cNvSpPr>
          <p:nvPr>
            <p:ph type="title"/>
          </p:nvPr>
        </p:nvSpPr>
        <p:spPr/>
        <p:txBody>
          <a:bodyPr/>
          <a:lstStyle/>
          <a:p>
            <a:r>
              <a:rPr lang="en-AU" dirty="0"/>
              <a:t>ESCI deliverables</a:t>
            </a:r>
          </a:p>
        </p:txBody>
      </p:sp>
      <p:sp>
        <p:nvSpPr>
          <p:cNvPr id="3" name="Content Placeholder 2">
            <a:extLst>
              <a:ext uri="{FF2B5EF4-FFF2-40B4-BE49-F238E27FC236}">
                <a16:creationId xmlns:a16="http://schemas.microsoft.com/office/drawing/2014/main" id="{0F398079-6F71-A24C-80E8-5E2E8051C3F8}"/>
              </a:ext>
            </a:extLst>
          </p:cNvPr>
          <p:cNvSpPr>
            <a:spLocks noGrp="1"/>
          </p:cNvSpPr>
          <p:nvPr>
            <p:ph sz="half" idx="1"/>
          </p:nvPr>
        </p:nvSpPr>
        <p:spPr>
          <a:xfrm>
            <a:off x="817418" y="3783779"/>
            <a:ext cx="5354781" cy="1549545"/>
          </a:xfrm>
        </p:spPr>
        <p:txBody>
          <a:bodyPr/>
          <a:lstStyle/>
          <a:p>
            <a:pPr marL="0" indent="0">
              <a:buNone/>
            </a:pPr>
            <a:r>
              <a:rPr lang="en-AU" sz="2000" i="1" dirty="0"/>
              <a:t>Joint project of the Department of Industry, Science, Energy and Resources, CSIRO, the Bureau of Meteorology and AEMO</a:t>
            </a:r>
          </a:p>
          <a:p>
            <a:pPr marL="0" indent="0">
              <a:buNone/>
            </a:pPr>
            <a:r>
              <a:rPr lang="en-AU" sz="2000" dirty="0"/>
              <a:t>www.climatechangeinaustralia.gov.au/en/climate-projections/future-climate/esci/</a:t>
            </a:r>
          </a:p>
        </p:txBody>
      </p:sp>
      <p:sp>
        <p:nvSpPr>
          <p:cNvPr id="4" name="Content Placeholder 3">
            <a:extLst>
              <a:ext uri="{FF2B5EF4-FFF2-40B4-BE49-F238E27FC236}">
                <a16:creationId xmlns:a16="http://schemas.microsoft.com/office/drawing/2014/main" id="{BE0F3D47-5AD0-8246-A1A7-40FA015992C3}"/>
              </a:ext>
            </a:extLst>
          </p:cNvPr>
          <p:cNvSpPr>
            <a:spLocks noGrp="1"/>
          </p:cNvSpPr>
          <p:nvPr>
            <p:ph sz="half" idx="2"/>
          </p:nvPr>
        </p:nvSpPr>
        <p:spPr>
          <a:xfrm>
            <a:off x="6172200" y="1608110"/>
            <a:ext cx="5181600" cy="4351338"/>
          </a:xfrm>
        </p:spPr>
        <p:txBody>
          <a:bodyPr>
            <a:normAutofit fontScale="92500"/>
          </a:bodyPr>
          <a:lstStyle/>
          <a:p>
            <a:r>
              <a:rPr lang="en-AU" dirty="0"/>
              <a:t>Guidance materials, training, user-testing and engagement with industry to tailor and communicate climate information</a:t>
            </a:r>
          </a:p>
          <a:p>
            <a:r>
              <a:rPr lang="en-AU" dirty="0"/>
              <a:t>Contribute to understanding long-term climate risk, including to network vulnerabilities</a:t>
            </a:r>
          </a:p>
          <a:p>
            <a:r>
              <a:rPr lang="en-AU" dirty="0"/>
              <a:t>Tailored climate data and information, including high-resolution projections of selected climate variables </a:t>
            </a:r>
          </a:p>
          <a:p>
            <a:endParaRPr lang="en-AU" dirty="0"/>
          </a:p>
        </p:txBody>
      </p:sp>
      <p:pic>
        <p:nvPicPr>
          <p:cNvPr id="2050" name="Picture 2">
            <a:extLst>
              <a:ext uri="{FF2B5EF4-FFF2-40B4-BE49-F238E27FC236}">
                <a16:creationId xmlns:a16="http://schemas.microsoft.com/office/drawing/2014/main" id="{257C442B-E6C5-324E-ADD6-C69742DA1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788"/>
          <a:stretch/>
        </p:blipFill>
        <p:spPr bwMode="auto">
          <a:xfrm>
            <a:off x="942110" y="1608110"/>
            <a:ext cx="4932218" cy="1552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34B8FE8-7470-CA4E-B0CA-A0722459FF1E}"/>
              </a:ext>
            </a:extLst>
          </p:cNvPr>
          <p:cNvPicPr>
            <a:picLocks noChangeAspect="1"/>
          </p:cNvPicPr>
          <p:nvPr/>
        </p:nvPicPr>
        <p:blipFill>
          <a:blip r:embed="rId4"/>
          <a:stretch>
            <a:fillRect/>
          </a:stretch>
        </p:blipFill>
        <p:spPr>
          <a:xfrm>
            <a:off x="838200" y="5673943"/>
            <a:ext cx="4778086" cy="907354"/>
          </a:xfrm>
          <a:prstGeom prst="rect">
            <a:avLst/>
          </a:prstGeom>
        </p:spPr>
      </p:pic>
    </p:spTree>
    <p:extLst>
      <p:ext uri="{BB962C8B-B14F-4D97-AF65-F5344CB8AC3E}">
        <p14:creationId xmlns:p14="http://schemas.microsoft.com/office/powerpoint/2010/main" val="567598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11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p:txBody>
          <a:bodyPr/>
          <a:lstStyle/>
          <a:p>
            <a:r>
              <a:rPr lang="en-AU" dirty="0"/>
              <a:t>Greenhouse gas concentrations continue to rise</a:t>
            </a:r>
          </a:p>
        </p:txBody>
      </p:sp>
      <p:pic>
        <p:nvPicPr>
          <p:cNvPr id="2050" name="Picture 2" descr="CO2 measured at Cape Grim has increased at an accelerating rate over the past 45 years.  CO2 rise (ppm) 1980-1989: 14 1990-1999: 16 2000-2009: 19 2010-2019: 23  Line chart which shows background hourly clean-air CO2 as measured at the Cape Grim Baseline Air Pollution Station from 1976 through to June 2020. Plotted hourly data represent thousands of individual measurements.   For a full description of this figure please contact: CSIROEnquiries@csiro.au">
            <a:extLst>
              <a:ext uri="{FF2B5EF4-FFF2-40B4-BE49-F238E27FC236}">
                <a16:creationId xmlns:a16="http://schemas.microsoft.com/office/drawing/2014/main" id="{FD777A55-5C71-304F-8955-6B02A8480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8776"/>
            <a:ext cx="6840591" cy="47282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4469D99-5826-9043-9BCD-7180E10BCF1B}"/>
              </a:ext>
            </a:extLst>
          </p:cNvPr>
          <p:cNvSpPr txBox="1">
            <a:spLocks/>
          </p:cNvSpPr>
          <p:nvPr/>
        </p:nvSpPr>
        <p:spPr>
          <a:xfrm>
            <a:off x="6496571" y="1784636"/>
            <a:ext cx="5183188" cy="368458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Gotham Book Regular" panose="02000603040000020004" pitchFamily="2" charset="77"/>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Gotham Book Regular" panose="02000603040000020004" pitchFamily="2" charset="77"/>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Gotham Book Regular" panose="02000603040000020004" pitchFamily="2" charset="77"/>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latin typeface="Gotham Book Regular" panose="02000603040000020004"/>
              </a:rPr>
              <a:t>Global concentrations of all major long-lived greenhouse gases continue to rise.</a:t>
            </a:r>
          </a:p>
          <a:p>
            <a:r>
              <a:rPr lang="en-AU" sz="2400" dirty="0">
                <a:solidFill>
                  <a:srgbClr val="000000"/>
                </a:solidFill>
                <a:latin typeface="Gotham Book Regular" panose="02000603040000020004"/>
              </a:rPr>
              <a:t>Global annual mean carbon dioxide concentration reached 410 parts per million in 2019. </a:t>
            </a:r>
          </a:p>
          <a:p>
            <a:r>
              <a:rPr lang="en-AU" sz="2400" dirty="0">
                <a:solidFill>
                  <a:srgbClr val="000000"/>
                </a:solidFill>
                <a:latin typeface="Gotham Book Regular" panose="02000603040000020004"/>
              </a:rPr>
              <a:t>The rate of CO2 accumulation in the atmosphere has increased with every passing decade since atmospheric measurements began. </a:t>
            </a:r>
          </a:p>
          <a:p>
            <a:endParaRPr lang="en-AU" sz="2400" dirty="0">
              <a:latin typeface="Calibri" panose="020F0502020204030204" pitchFamily="34" charset="0"/>
            </a:endParaRPr>
          </a:p>
          <a:p>
            <a:endParaRPr lang="en-AU" dirty="0"/>
          </a:p>
        </p:txBody>
      </p:sp>
    </p:spTree>
    <p:extLst>
      <p:ext uri="{BB962C8B-B14F-4D97-AF65-F5344CB8AC3E}">
        <p14:creationId xmlns:p14="http://schemas.microsoft.com/office/powerpoint/2010/main" val="2399502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p:txBody>
          <a:bodyPr/>
          <a:lstStyle/>
          <a:p>
            <a:r>
              <a:rPr lang="en-AU" dirty="0"/>
              <a:t>Greenhouse gas concentrations continue to rise</a:t>
            </a:r>
          </a:p>
        </p:txBody>
      </p:sp>
      <p:pic>
        <p:nvPicPr>
          <p:cNvPr id="2050" name="Picture 2" descr="CO2 measured at Cape Grim has increased at an accelerating rate over the past 45 years.  CO2 rise (ppm) 1980-1989: 14 1990-1999: 16 2000-2009: 19 2010-2019: 23  Line chart which shows background hourly clean-air CO2 as measured at the Cape Grim Baseline Air Pollution Station from 1976 through to June 2020. Plotted hourly data represent thousands of individual measurements.   For a full description of this figure please contact: CSIROEnquiries@csiro.au">
            <a:extLst>
              <a:ext uri="{FF2B5EF4-FFF2-40B4-BE49-F238E27FC236}">
                <a16:creationId xmlns:a16="http://schemas.microsoft.com/office/drawing/2014/main" id="{FD777A55-5C71-304F-8955-6B02A8480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8776"/>
            <a:ext cx="6840591" cy="472821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4469D99-5826-9043-9BCD-7180E10BCF1B}"/>
              </a:ext>
            </a:extLst>
          </p:cNvPr>
          <p:cNvSpPr txBox="1">
            <a:spLocks/>
          </p:cNvSpPr>
          <p:nvPr/>
        </p:nvSpPr>
        <p:spPr>
          <a:xfrm>
            <a:off x="6496571" y="1784636"/>
            <a:ext cx="5183188" cy="368458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Gotham Book Regular" panose="02000603040000020004" pitchFamily="2" charset="77"/>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Gotham Book Regular" panose="02000603040000020004" pitchFamily="2" charset="77"/>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Gotham Book Regular" panose="02000603040000020004" pitchFamily="2" charset="77"/>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latin typeface="Gotham Book Regular" panose="02000603040000020004"/>
              </a:rPr>
              <a:t>Global concentrations of all major long-lived greenhouse gases continue to rise.</a:t>
            </a:r>
          </a:p>
          <a:p>
            <a:r>
              <a:rPr lang="en-AU" sz="2400" dirty="0">
                <a:solidFill>
                  <a:srgbClr val="000000"/>
                </a:solidFill>
                <a:latin typeface="Gotham Book Regular" panose="02000603040000020004"/>
              </a:rPr>
              <a:t>Global annual mean carbon dioxide concentration reached 410 parts per million in 2019. </a:t>
            </a:r>
          </a:p>
          <a:p>
            <a:r>
              <a:rPr lang="en-AU" sz="2400" dirty="0">
                <a:solidFill>
                  <a:srgbClr val="000000"/>
                </a:solidFill>
                <a:latin typeface="Gotham Book Regular" panose="02000603040000020004"/>
              </a:rPr>
              <a:t>The rate of CO2 accumulation in the atmosphere has increased with every passing decade since atmospheric measurements began. </a:t>
            </a:r>
          </a:p>
          <a:p>
            <a:endParaRPr lang="en-AU" sz="2400" dirty="0">
              <a:latin typeface="Calibri" panose="020F0502020204030204" pitchFamily="34" charset="0"/>
            </a:endParaRPr>
          </a:p>
          <a:p>
            <a:endParaRPr lang="en-AU" dirty="0"/>
          </a:p>
        </p:txBody>
      </p:sp>
      <p:sp>
        <p:nvSpPr>
          <p:cNvPr id="9" name="Freeform 8">
            <a:extLst>
              <a:ext uri="{FF2B5EF4-FFF2-40B4-BE49-F238E27FC236}">
                <a16:creationId xmlns:a16="http://schemas.microsoft.com/office/drawing/2014/main" id="{1CEDE84E-B882-0846-8117-65DFC2AAF53B}"/>
              </a:ext>
            </a:extLst>
          </p:cNvPr>
          <p:cNvSpPr/>
          <p:nvPr/>
        </p:nvSpPr>
        <p:spPr>
          <a:xfrm>
            <a:off x="838200" y="1991923"/>
            <a:ext cx="5465708" cy="3270014"/>
          </a:xfrm>
          <a:custGeom>
            <a:avLst/>
            <a:gdLst>
              <a:gd name="connsiteX0" fmla="*/ 0 w 5465708"/>
              <a:gd name="connsiteY0" fmla="*/ 3270014 h 3270014"/>
              <a:gd name="connsiteX1" fmla="*/ 1386348 w 5465708"/>
              <a:gd name="connsiteY1" fmla="*/ 2611253 h 3270014"/>
              <a:gd name="connsiteX2" fmla="*/ 3274142 w 5465708"/>
              <a:gd name="connsiteY2" fmla="*/ 1618194 h 3270014"/>
              <a:gd name="connsiteX3" fmla="*/ 4503174 w 5465708"/>
              <a:gd name="connsiteY3" fmla="*/ 772620 h 3270014"/>
              <a:gd name="connsiteX4" fmla="*/ 5407742 w 5465708"/>
              <a:gd name="connsiteY4" fmla="*/ 45033 h 3270014"/>
              <a:gd name="connsiteX5" fmla="*/ 5378245 w 5465708"/>
              <a:gd name="connsiteY5" fmla="*/ 74530 h 32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5708" h="3270014">
                <a:moveTo>
                  <a:pt x="0" y="3270014"/>
                </a:moveTo>
                <a:cubicBezTo>
                  <a:pt x="420329" y="3078285"/>
                  <a:pt x="840658" y="2886556"/>
                  <a:pt x="1386348" y="2611253"/>
                </a:cubicBezTo>
                <a:cubicBezTo>
                  <a:pt x="1932038" y="2335950"/>
                  <a:pt x="2754671" y="1924633"/>
                  <a:pt x="3274142" y="1618194"/>
                </a:cubicBezTo>
                <a:cubicBezTo>
                  <a:pt x="3793613" y="1311755"/>
                  <a:pt x="4147574" y="1034813"/>
                  <a:pt x="4503174" y="772620"/>
                </a:cubicBezTo>
                <a:cubicBezTo>
                  <a:pt x="4858774" y="510427"/>
                  <a:pt x="5261897" y="161381"/>
                  <a:pt x="5407742" y="45033"/>
                </a:cubicBezTo>
                <a:cubicBezTo>
                  <a:pt x="5553587" y="-71315"/>
                  <a:pt x="5378245" y="74530"/>
                  <a:pt x="5378245" y="74530"/>
                </a:cubicBezTo>
              </a:path>
            </a:pathLst>
          </a:custGeom>
          <a:noFill/>
          <a:ln w="228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755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9"/>
                                        </p:tgtEl>
                                      </p:cBhvr>
                                    </p:animEffect>
                                    <p:set>
                                      <p:cBhvr>
                                        <p:cTn id="7"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0208-93F2-9742-96F1-C630D25EDD8B}"/>
              </a:ext>
            </a:extLst>
          </p:cNvPr>
          <p:cNvSpPr>
            <a:spLocks noGrp="1"/>
          </p:cNvSpPr>
          <p:nvPr>
            <p:ph type="title"/>
          </p:nvPr>
        </p:nvSpPr>
        <p:spPr/>
        <p:txBody>
          <a:bodyPr/>
          <a:lstStyle/>
          <a:p>
            <a:r>
              <a:rPr lang="en-AU" dirty="0"/>
              <a:t>Australia is getting warmer</a:t>
            </a:r>
          </a:p>
        </p:txBody>
      </p:sp>
      <p:pic>
        <p:nvPicPr>
          <p:cNvPr id="5" name="Content Placeholder 4" descr="Chart&#10;&#10;Description automatically generated">
            <a:extLst>
              <a:ext uri="{FF2B5EF4-FFF2-40B4-BE49-F238E27FC236}">
                <a16:creationId xmlns:a16="http://schemas.microsoft.com/office/drawing/2014/main" id="{E49BD227-1FB6-3945-88AD-AD273F0B9C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4787" y="1784636"/>
            <a:ext cx="5801784" cy="4351338"/>
          </a:xfrm>
        </p:spPr>
      </p:pic>
      <p:sp>
        <p:nvSpPr>
          <p:cNvPr id="6" name="Content Placeholder 2">
            <a:extLst>
              <a:ext uri="{FF2B5EF4-FFF2-40B4-BE49-F238E27FC236}">
                <a16:creationId xmlns:a16="http://schemas.microsoft.com/office/drawing/2014/main" id="{94469D99-5826-9043-9BCD-7180E10BCF1B}"/>
              </a:ext>
            </a:extLst>
          </p:cNvPr>
          <p:cNvSpPr txBox="1">
            <a:spLocks/>
          </p:cNvSpPr>
          <p:nvPr/>
        </p:nvSpPr>
        <p:spPr>
          <a:xfrm>
            <a:off x="6496571" y="1784636"/>
            <a:ext cx="5183188" cy="3684588"/>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Gotham Book Regular" panose="02000603040000020004" pitchFamily="2" charset="77"/>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Gotham Book Regular" panose="02000603040000020004" pitchFamily="2" charset="77"/>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Gotham Book Regular" panose="02000603040000020004" pitchFamily="2" charset="77"/>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Gotham Book Regular" panose="0200060304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solidFill>
                  <a:srgbClr val="000000"/>
                </a:solidFill>
                <a:latin typeface="Gotham Book Regular" panose="02000603040000020004"/>
              </a:rPr>
              <a:t>Australia’s climate has warmed on average by 1.44 ± 0.24 °C since national records began in 1910</a:t>
            </a:r>
          </a:p>
          <a:p>
            <a:r>
              <a:rPr lang="en-AU" sz="2400" dirty="0">
                <a:solidFill>
                  <a:srgbClr val="000000"/>
                </a:solidFill>
                <a:latin typeface="Gotham Book Regular" panose="02000603040000020004"/>
              </a:rPr>
              <a:t>The frequency of extreme heat events is also rising</a:t>
            </a:r>
          </a:p>
          <a:p>
            <a:endParaRPr lang="en-AU" dirty="0"/>
          </a:p>
        </p:txBody>
      </p:sp>
    </p:spTree>
    <p:extLst>
      <p:ext uri="{BB962C8B-B14F-4D97-AF65-F5344CB8AC3E}">
        <p14:creationId xmlns:p14="http://schemas.microsoft.com/office/powerpoint/2010/main" val="185565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F461-3768-1249-AA1D-26FE6A5AA972}"/>
              </a:ext>
            </a:extLst>
          </p:cNvPr>
          <p:cNvSpPr>
            <a:spLocks noGrp="1"/>
          </p:cNvSpPr>
          <p:nvPr>
            <p:ph type="title"/>
          </p:nvPr>
        </p:nvSpPr>
        <p:spPr/>
        <p:txBody>
          <a:bodyPr wrap="square" anchor="ctr">
            <a:normAutofit/>
          </a:bodyPr>
          <a:lstStyle/>
          <a:p>
            <a:r>
              <a:rPr lang="en-AU" dirty="0"/>
              <a:t>Increase in extreme temperatures and more hot nights</a:t>
            </a:r>
          </a:p>
        </p:txBody>
      </p:sp>
      <p:sp>
        <p:nvSpPr>
          <p:cNvPr id="5" name="Content Placeholder 4">
            <a:extLst>
              <a:ext uri="{FF2B5EF4-FFF2-40B4-BE49-F238E27FC236}">
                <a16:creationId xmlns:a16="http://schemas.microsoft.com/office/drawing/2014/main" id="{77ABFEED-CE2E-4618-8DA0-A0EC57C935E7}"/>
              </a:ext>
            </a:extLst>
          </p:cNvPr>
          <p:cNvSpPr>
            <a:spLocks noGrp="1"/>
          </p:cNvSpPr>
          <p:nvPr>
            <p:ph sz="half" idx="2"/>
          </p:nvPr>
        </p:nvSpPr>
        <p:spPr/>
        <p:txBody>
          <a:bodyPr/>
          <a:lstStyle/>
          <a:p>
            <a:r>
              <a:rPr lang="en-AU" sz="2400" dirty="0"/>
              <a:t>Greater frequency of very hot days in summer compared to earlier decades</a:t>
            </a:r>
          </a:p>
          <a:p>
            <a:r>
              <a:rPr lang="en-AU" sz="2400" dirty="0"/>
              <a:t>National daily average maximum temperatures: 33 days exceeded 39 °C in 2019, more than the number observed from 1960 to 2018 combined (24 days).</a:t>
            </a:r>
          </a:p>
        </p:txBody>
      </p:sp>
      <p:pic>
        <p:nvPicPr>
          <p:cNvPr id="4" name="Picture 3" descr="Hot nights time-series graph">
            <a:extLst>
              <a:ext uri="{FF2B5EF4-FFF2-40B4-BE49-F238E27FC236}">
                <a16:creationId xmlns:a16="http://schemas.microsoft.com/office/drawing/2014/main" id="{6FFA5408-CFAE-D241-B04B-A492CA7C90AA}"/>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57229" y="1652451"/>
            <a:ext cx="5402551" cy="4051913"/>
          </a:xfrm>
          <a:prstGeom prst="rect">
            <a:avLst/>
          </a:prstGeom>
          <a:solidFill>
            <a:srgbClr val="FFFFFF"/>
          </a:solidFill>
        </p:spPr>
      </p:pic>
    </p:spTree>
    <p:extLst>
      <p:ext uri="{BB962C8B-B14F-4D97-AF65-F5344CB8AC3E}">
        <p14:creationId xmlns:p14="http://schemas.microsoft.com/office/powerpoint/2010/main" val="4116711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9DE2-1925-AE42-995B-6B8331F11ABA}"/>
              </a:ext>
            </a:extLst>
          </p:cNvPr>
          <p:cNvSpPr>
            <a:spLocks noGrp="1"/>
          </p:cNvSpPr>
          <p:nvPr>
            <p:ph type="title"/>
          </p:nvPr>
        </p:nvSpPr>
        <p:spPr>
          <a:xfrm>
            <a:off x="838200" y="365125"/>
            <a:ext cx="10515600" cy="904875"/>
          </a:xfrm>
        </p:spPr>
        <p:txBody>
          <a:bodyPr wrap="square" anchor="ctr">
            <a:normAutofit/>
          </a:bodyPr>
          <a:lstStyle/>
          <a:p>
            <a:r>
              <a:rPr lang="en-AU" dirty="0"/>
              <a:t>Increase in extreme fire weather</a:t>
            </a:r>
          </a:p>
        </p:txBody>
      </p:sp>
      <p:pic>
        <p:nvPicPr>
          <p:cNvPr id="5" name="Picture 4">
            <a:extLst>
              <a:ext uri="{FF2B5EF4-FFF2-40B4-BE49-F238E27FC236}">
                <a16:creationId xmlns:a16="http://schemas.microsoft.com/office/drawing/2014/main" id="{AB53E502-E5F9-2747-B617-F0C281A771C0}"/>
              </a:ext>
            </a:extLst>
          </p:cNvPr>
          <p:cNvPicPr>
            <a:picLocks noChangeAspect="1"/>
          </p:cNvPicPr>
          <p:nvPr/>
        </p:nvPicPr>
        <p:blipFill>
          <a:blip r:embed="rId3"/>
          <a:stretch>
            <a:fillRect/>
          </a:stretch>
        </p:blipFill>
        <p:spPr>
          <a:xfrm>
            <a:off x="507073" y="1692461"/>
            <a:ext cx="6220299" cy="4229802"/>
          </a:xfrm>
          <a:prstGeom prst="rect">
            <a:avLst/>
          </a:prstGeom>
          <a:noFill/>
        </p:spPr>
      </p:pic>
      <p:sp>
        <p:nvSpPr>
          <p:cNvPr id="4" name="Content Placeholder 3">
            <a:extLst>
              <a:ext uri="{FF2B5EF4-FFF2-40B4-BE49-F238E27FC236}">
                <a16:creationId xmlns:a16="http://schemas.microsoft.com/office/drawing/2014/main" id="{3424B22C-1104-D147-907A-F1A0B025A761}"/>
              </a:ext>
            </a:extLst>
          </p:cNvPr>
          <p:cNvSpPr>
            <a:spLocks noGrp="1"/>
          </p:cNvSpPr>
          <p:nvPr>
            <p:ph sz="half" idx="2"/>
          </p:nvPr>
        </p:nvSpPr>
        <p:spPr>
          <a:xfrm>
            <a:off x="6890657" y="1772073"/>
            <a:ext cx="4463143" cy="4636347"/>
          </a:xfrm>
        </p:spPr>
        <p:txBody>
          <a:bodyPr wrap="square" anchor="t">
            <a:normAutofit/>
          </a:bodyPr>
          <a:lstStyle/>
          <a:p>
            <a:r>
              <a:rPr lang="en-AU" sz="2400" dirty="0"/>
              <a:t>Increased frequency in extreme fire weather days (see map).</a:t>
            </a:r>
          </a:p>
          <a:p>
            <a:r>
              <a:rPr lang="en-AU" sz="2400" dirty="0"/>
              <a:t>These increases are particularly evident during spring and summer and are associated with an earlier start to the southern fire weather season across much of Australia since the 1950s, especially in southern Australia.</a:t>
            </a:r>
          </a:p>
        </p:txBody>
      </p:sp>
    </p:spTree>
    <p:extLst>
      <p:ext uri="{BB962C8B-B14F-4D97-AF65-F5344CB8AC3E}">
        <p14:creationId xmlns:p14="http://schemas.microsoft.com/office/powerpoint/2010/main" val="3208409972"/>
      </p:ext>
    </p:extLst>
  </p:cSld>
  <p:clrMapOvr>
    <a:masterClrMapping/>
  </p:clrMapOvr>
</p:sld>
</file>

<file path=ppt/theme/theme1.xml><?xml version="1.0" encoding="utf-8"?>
<a:theme xmlns:a="http://schemas.openxmlformats.org/drawingml/2006/main" name="ESCI PPt 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I PPt v1.pot [Compatibility Mode]" id="{7596AAD0-398A-4237-8883-BC39FD8BE75F}" vid="{FB371078-5FB9-44B2-9AC8-4DEB1E201D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8f6e932-b8aa-4af9-9466-55859ac2ad7e">
      <UserInfo>
        <DisplayName>Kate Vinot</DisplayName>
        <AccountId>42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ECC5F2ED897B4AAE48E5AB5D5DFB9E" ma:contentTypeVersion="4" ma:contentTypeDescription="Create a new document." ma:contentTypeScope="" ma:versionID="e94c04f014c5b55b3e9db09b70d4be9d">
  <xsd:schema xmlns:xsd="http://www.w3.org/2001/XMLSchema" xmlns:xs="http://www.w3.org/2001/XMLSchema" xmlns:p="http://schemas.microsoft.com/office/2006/metadata/properties" xmlns:ns2="a0655461-5d9b-4475-84f9-7b293d29704f" xmlns:ns3="e8f6e932-b8aa-4af9-9466-55859ac2ad7e" targetNamespace="http://schemas.microsoft.com/office/2006/metadata/properties" ma:root="true" ma:fieldsID="c125f444db086eb839165eedf681abec" ns2:_="" ns3:_="">
    <xsd:import namespace="a0655461-5d9b-4475-84f9-7b293d29704f"/>
    <xsd:import namespace="e8f6e932-b8aa-4af9-9466-55859ac2ad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55461-5d9b-4475-84f9-7b293d297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f6e932-b8aa-4af9-9466-55859ac2ad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CB520-935F-4898-B369-CE861636CAFC}">
  <ds:schemaRefs>
    <ds:schemaRef ds:uri="http://schemas.microsoft.com/sharepoint/v3/contenttype/forms"/>
  </ds:schemaRefs>
</ds:datastoreItem>
</file>

<file path=customXml/itemProps2.xml><?xml version="1.0" encoding="utf-8"?>
<ds:datastoreItem xmlns:ds="http://schemas.openxmlformats.org/officeDocument/2006/customXml" ds:itemID="{0D68EA23-530D-49EE-8C43-A61128E608AF}">
  <ds:schemaRefs>
    <ds:schemaRef ds:uri="a0655461-5d9b-4475-84f9-7b293d29704f"/>
    <ds:schemaRef ds:uri="e8f6e932-b8aa-4af9-9466-55859ac2ad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1F93AA6-919E-4390-BD89-8393BC88E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655461-5d9b-4475-84f9-7b293d29704f"/>
    <ds:schemaRef ds:uri="e8f6e932-b8aa-4af9-9466-55859ac2a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1691</TotalTime>
  <Words>3901</Words>
  <Application>Microsoft Office PowerPoint</Application>
  <PresentationFormat>Widescreen</PresentationFormat>
  <Paragraphs>384</Paragraphs>
  <Slides>42</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Gotham Book Regular</vt:lpstr>
      <vt:lpstr>Times New Roman</vt:lpstr>
      <vt:lpstr>ESCI PPt v1</vt:lpstr>
      <vt:lpstr>Electricity Sector Climate Information Project (ESCI): Overview</vt:lpstr>
      <vt:lpstr>Challenges to electricity sector resilience</vt:lpstr>
      <vt:lpstr>Climate change and the electricity sector</vt:lpstr>
      <vt:lpstr>The climate change challenge</vt:lpstr>
      <vt:lpstr>Greenhouse gas concentrations continue to rise</vt:lpstr>
      <vt:lpstr>Greenhouse gas concentrations continue to rise</vt:lpstr>
      <vt:lpstr>Australia is getting warmer</vt:lpstr>
      <vt:lpstr>Increase in extreme temperatures and more hot nights</vt:lpstr>
      <vt:lpstr>Increase in extreme fire weather</vt:lpstr>
      <vt:lpstr>Heavy rainfall events are becoming more intense</vt:lpstr>
      <vt:lpstr>Electricity sector vulnerabilities</vt:lpstr>
      <vt:lpstr>Electricity sector vulnerabilities: Temperature (1)</vt:lpstr>
      <vt:lpstr>Electricity sector vulnerabilities: Temperature (2)</vt:lpstr>
      <vt:lpstr>Electricity sector vulnerabilities: Temperature (3)</vt:lpstr>
      <vt:lpstr>Electricity sector vulnerabilities: Bushfire (1)</vt:lpstr>
      <vt:lpstr>Electricity sector vulnerabilities: Bushfire (2)</vt:lpstr>
      <vt:lpstr>Electricity sector vulnerabilities: Bushfire (3)</vt:lpstr>
      <vt:lpstr>Electricity sector vulnerabilities: Bushfire (4)</vt:lpstr>
      <vt:lpstr>Electricity sector vulnerabilities: Wind (1)</vt:lpstr>
      <vt:lpstr>Electricity sector vulnerabilities: Precipitation (1)</vt:lpstr>
      <vt:lpstr>Electricity sector vulnerabilities: Precipitation (2)</vt:lpstr>
      <vt:lpstr>Electricity sector vulnerabilities: Precipitation (3)</vt:lpstr>
      <vt:lpstr>Electricity sector vulnerabilities: Precipitation (4)</vt:lpstr>
      <vt:lpstr>Electricity sector vulnerabilities: Precipitation (5)</vt:lpstr>
      <vt:lpstr>Electricity sector vulnerabilities: Precipitation (6)</vt:lpstr>
      <vt:lpstr>Electricity sector vulnerabilities: Coastal inundation (1)</vt:lpstr>
      <vt:lpstr>Electricity sector vulnerabilities: Coastal inundation (2)</vt:lpstr>
      <vt:lpstr>Electricity sector vulnerabilities: Coastal inundation (3)</vt:lpstr>
      <vt:lpstr>Electricity sector vulnerabilities:  Extreme and compound events (1)</vt:lpstr>
      <vt:lpstr>Electricity sector vulnerabilities:  Extreme and compound events (2)</vt:lpstr>
      <vt:lpstr>ESCI’s approach</vt:lpstr>
      <vt:lpstr>Tailored climate information to support industry decision-making</vt:lpstr>
      <vt:lpstr>ESCI Climate Risk Assessment Framework Based on ISO 14090 – adapting to climate change</vt:lpstr>
      <vt:lpstr>What we have heard from stakeholders</vt:lpstr>
      <vt:lpstr>Use of climate information (preliminary)</vt:lpstr>
      <vt:lpstr>Climate risk assessment guidance for the electricity sector</vt:lpstr>
      <vt:lpstr>Case studies: How to use ESCI products</vt:lpstr>
      <vt:lpstr>ESCI products: information </vt:lpstr>
      <vt:lpstr>ESCI products: Data</vt:lpstr>
      <vt:lpstr>Projections available for selected climate variables</vt:lpstr>
      <vt:lpstr>ESCI deliverables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Sector Climate Information Project (ESCI): Overview</dc:title>
  <dc:subject/>
  <dc:creator>Paul Holper</dc:creator>
  <cp:keywords/>
  <dc:description>Revised based on Leanne Webb’s review</dc:description>
  <cp:lastModifiedBy>Gregory, Rebecca (O&amp;A, Aspendale)</cp:lastModifiedBy>
  <cp:revision>27</cp:revision>
  <dcterms:created xsi:type="dcterms:W3CDTF">2020-12-18T06:25:38Z</dcterms:created>
  <dcterms:modified xsi:type="dcterms:W3CDTF">2021-06-28T03:36:32Z</dcterms:modified>
  <cp:category/>
</cp:coreProperties>
</file>